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8"/>
  </p:notesMasterIdLst>
  <p:handoutMasterIdLst>
    <p:handoutMasterId r:id="rId9"/>
  </p:handoutMasterIdLst>
  <p:sldIdLst>
    <p:sldId id="333" r:id="rId3"/>
    <p:sldId id="300" r:id="rId4"/>
    <p:sldId id="336" r:id="rId5"/>
    <p:sldId id="335" r:id="rId6"/>
    <p:sldId id="323" r:id="rId7"/>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CHYAN, Irina" initials="avchyan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9D0FF"/>
    <a:srgbClr val="65D7FF"/>
    <a:srgbClr val="00B0F0"/>
    <a:srgbClr val="000000"/>
    <a:srgbClr val="00A9CE"/>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9822" autoAdjust="0"/>
  </p:normalViewPr>
  <p:slideViewPr>
    <p:cSldViewPr snapToGrid="0" snapToObjects="1">
      <p:cViewPr varScale="1">
        <p:scale>
          <a:sx n="53" d="100"/>
          <a:sy n="53" d="100"/>
        </p:scale>
        <p:origin x="442" y="4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FE00113-A475-5345-B636-E81E3A415962}" type="datetime1">
              <a:rPr lang="en-US" smtClean="0"/>
              <a:t>7/24/2018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133BEE9-4705-FB4F-A1EA-9FD3856E0880}" type="slidenum">
              <a:rPr lang="en-US" smtClean="0"/>
              <a:t>‹#›</a:t>
            </a:fld>
            <a:endParaRPr lang="en-US"/>
          </a:p>
        </p:txBody>
      </p:sp>
    </p:spTree>
    <p:extLst>
      <p:ext uri="{BB962C8B-B14F-4D97-AF65-F5344CB8AC3E}">
        <p14:creationId xmlns:p14="http://schemas.microsoft.com/office/powerpoint/2010/main" val="21466026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B8745F6-F6E7-404F-92BE-86D30DDFCDA8}" type="datetime1">
              <a:rPr lang="en-US" smtClean="0"/>
              <a:t>7/24/2018</a:t>
            </a:fld>
            <a:endParaRPr lang="en-US"/>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D764AEC-4C4A-F94A-89E0-7D854A8522DC}" type="slidenum">
              <a:rPr lang="en-US" smtClean="0"/>
              <a:t>‹#›</a:t>
            </a:fld>
            <a:endParaRPr lang="en-US"/>
          </a:p>
        </p:txBody>
      </p:sp>
    </p:spTree>
    <p:extLst>
      <p:ext uri="{BB962C8B-B14F-4D97-AF65-F5344CB8AC3E}">
        <p14:creationId xmlns:p14="http://schemas.microsoft.com/office/powerpoint/2010/main" val="29326409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764AEC-4C4A-F94A-89E0-7D854A8522DC}" type="slidenum">
              <a:rPr lang="en-US" smtClean="0"/>
              <a:t>1</a:t>
            </a:fld>
            <a:endParaRPr lang="en-US"/>
          </a:p>
        </p:txBody>
      </p:sp>
    </p:spTree>
    <p:extLst>
      <p:ext uri="{BB962C8B-B14F-4D97-AF65-F5344CB8AC3E}">
        <p14:creationId xmlns:p14="http://schemas.microsoft.com/office/powerpoint/2010/main" val="5047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C575A-FA3C-4170-BDE2-E20A3839939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UNITAID's clear positioning is as</a:t>
            </a:r>
            <a:r>
              <a:rPr lang="en-US" baseline="0" dirty="0"/>
              <a:t> an organization that connects upstream innovation with the downstream response to the 3 diseases</a:t>
            </a:r>
            <a:endParaRPr lang="en-US" dirty="0"/>
          </a:p>
          <a:p>
            <a:endParaRPr lang="en-US" dirty="0"/>
          </a:p>
          <a:p>
            <a:r>
              <a:rPr lang="en-US" dirty="0"/>
              <a:t>If we start with the downstream,</a:t>
            </a:r>
            <a:r>
              <a:rPr lang="en-US" baseline="0" dirty="0"/>
              <a:t> there are many partners involved in scaling up access to health products, including countries themselves. </a:t>
            </a:r>
            <a:r>
              <a:rPr lang="en-US" dirty="0"/>
              <a:t>We recognize</a:t>
            </a:r>
            <a:r>
              <a:rPr lang="en-US" baseline="0" dirty="0"/>
              <a:t> that there are partners that have a much bigger footprint for scale up, </a:t>
            </a:r>
            <a:r>
              <a:rPr lang="en-US" baseline="0" dirty="0" err="1"/>
              <a:t>incl</a:t>
            </a:r>
            <a:r>
              <a:rPr lang="en-US" baseline="0" dirty="0"/>
              <a:t> GF and PMI.   UNITAID is not a scale up organization, we help scale up partners maximize the </a:t>
            </a:r>
            <a:r>
              <a:rPr lang="en-US" baseline="0" dirty="0" err="1"/>
              <a:t>efficicency</a:t>
            </a:r>
            <a:r>
              <a:rPr lang="en-US" baseline="0" dirty="0"/>
              <a:t> of the response by using innovation to do more with less. </a:t>
            </a:r>
          </a:p>
          <a:p>
            <a:r>
              <a:rPr lang="en-US" baseline="0" dirty="0"/>
              <a:t> </a:t>
            </a:r>
          </a:p>
          <a:p>
            <a:r>
              <a:rPr lang="en-US" baseline="0" dirty="0"/>
              <a:t>On the same token. Many partners in the upstream that are working on innovation. that fund R&amp;D, </a:t>
            </a:r>
            <a:r>
              <a:rPr lang="en-US" baseline="0" dirty="0" err="1"/>
              <a:t>incl</a:t>
            </a:r>
            <a:r>
              <a:rPr lang="en-US" baseline="0" dirty="0"/>
              <a:t> early stage. The list of partners is n</a:t>
            </a:r>
            <a:r>
              <a:rPr lang="en-US" dirty="0"/>
              <a:t>ot exhaustive.</a:t>
            </a:r>
          </a:p>
          <a:p>
            <a:endParaRPr lang="en-US" dirty="0"/>
          </a:p>
          <a:p>
            <a:r>
              <a:rPr lang="en-US" dirty="0"/>
              <a:t>UNITAID's role is to act</a:t>
            </a:r>
            <a:r>
              <a:rPr lang="en-US" baseline="0" dirty="0"/>
              <a:t> as a hinge between the </a:t>
            </a:r>
            <a:r>
              <a:rPr lang="en-US" baseline="0" dirty="0" err="1"/>
              <a:t>uprstream</a:t>
            </a:r>
            <a:r>
              <a:rPr lang="en-US" baseline="0" dirty="0"/>
              <a:t> and downstream.  </a:t>
            </a:r>
          </a:p>
          <a:p>
            <a:pPr marL="228600" indent="-228600">
              <a:buAutoNum type="arabicParenR"/>
            </a:pPr>
            <a:r>
              <a:rPr lang="en-US" baseline="0" dirty="0"/>
              <a:t>Innovation reach the </a:t>
            </a:r>
            <a:r>
              <a:rPr lang="en-US" baseline="0" dirty="0" err="1"/>
              <a:t>ppl</a:t>
            </a:r>
            <a:r>
              <a:rPr lang="en-US" baseline="0" dirty="0"/>
              <a:t> who may need it the most</a:t>
            </a:r>
          </a:p>
          <a:p>
            <a:pPr marL="228600" indent="-228600">
              <a:buAutoNum type="arabicParenR"/>
            </a:pPr>
            <a:r>
              <a:rPr lang="en-US" baseline="0" dirty="0"/>
              <a:t>Feedback loop - that we are in touch with our partners procuring, delivering HPs, can flag particular needs of </a:t>
            </a:r>
            <a:r>
              <a:rPr lang="en-US" baseline="0" dirty="0" err="1"/>
              <a:t>ppl</a:t>
            </a:r>
            <a:r>
              <a:rPr lang="en-US" baseline="0" dirty="0"/>
              <a:t> living in LMICs and provide feed back to developers</a:t>
            </a:r>
          </a:p>
          <a:p>
            <a:pPr marL="228600" indent="-228600">
              <a:buAutoNum type="arabicParenR"/>
            </a:pPr>
            <a:endParaRPr lang="en-US" baseline="0" dirty="0"/>
          </a:p>
          <a:p>
            <a:pPr marL="0" indent="0" algn="l">
              <a:buNone/>
            </a:pPr>
            <a:r>
              <a:rPr lang="en-US" b="1" baseline="0" dirty="0"/>
              <a:t>CLICK </a:t>
            </a:r>
            <a:r>
              <a:rPr lang="en-US" baseline="0" dirty="0"/>
              <a:t>We do this by </a:t>
            </a:r>
            <a:r>
              <a:rPr lang="en-US" baseline="0" dirty="0" err="1"/>
              <a:t>identifiyng</a:t>
            </a:r>
            <a:r>
              <a:rPr lang="en-US" baseline="0" dirty="0"/>
              <a:t> key barriers limiting innovations in medicines, devices and systems from reaching the global response for scale up. These can include barriers along the value chain.  For example, adapted health products such as </a:t>
            </a:r>
            <a:r>
              <a:rPr lang="en-US" baseline="0" dirty="0" err="1"/>
              <a:t>paediatric</a:t>
            </a:r>
            <a:r>
              <a:rPr lang="en-US" baseline="0" dirty="0"/>
              <a:t> formulations may not be available on the market, or they may be too expensive for patients or country programs to use them. These products may be competing with suboptimal or poor quality alternatives, leading to low demand which further exacerbates high prices.  We aim to resolve these barriers through targeted projects that we undertake with grantees. </a:t>
            </a:r>
          </a:p>
          <a:p>
            <a:pPr marL="0" indent="0" algn="l">
              <a:buNone/>
            </a:pPr>
            <a:endParaRPr lang="en-US" baseline="0" dirty="0"/>
          </a:p>
          <a:p>
            <a:pPr marL="0" indent="0" algn="l">
              <a:buNone/>
            </a:pPr>
            <a:endParaRPr lang="en-US" baseline="0" dirty="0"/>
          </a:p>
          <a:p>
            <a:pPr marL="0" indent="0" algn="l">
              <a:buNone/>
            </a:pP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C575A-FA3C-4170-BDE2-E20A38399392}" type="slidenum">
              <a:rPr kumimoji="0" lang="en-US" sz="1200" b="0" i="0" u="none" strike="noStrike" kern="1200" cap="none" spc="0" normalizeH="0" baseline="0" noProof="0" smtClean="0">
                <a:ln>
                  <a:noFill/>
                </a:ln>
                <a:solidFill>
                  <a:prstClr val="black"/>
                </a:solidFill>
                <a:effectLst/>
                <a:uLnTx/>
                <a:uFillTx/>
                <a:latin typeface="Calibri"/>
                <a:ea typeface="+mn-ea"/>
                <a:cs typeface="Calibri"/>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Calibri"/>
            </a:endParaRPr>
          </a:p>
        </p:txBody>
      </p:sp>
    </p:spTree>
    <p:extLst>
      <p:ext uri="{BB962C8B-B14F-4D97-AF65-F5344CB8AC3E}">
        <p14:creationId xmlns:p14="http://schemas.microsoft.com/office/powerpoint/2010/main" val="379952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1E3723-6391-49E1-93DE-B8257251A028}" type="slidenum">
              <a:rPr lang="en-GB" smtClean="0"/>
              <a:t>4</a:t>
            </a:fld>
            <a:endParaRPr lang="en-GB"/>
          </a:p>
        </p:txBody>
      </p:sp>
    </p:spTree>
    <p:extLst>
      <p:ext uri="{BB962C8B-B14F-4D97-AF65-F5344CB8AC3E}">
        <p14:creationId xmlns:p14="http://schemas.microsoft.com/office/powerpoint/2010/main" val="208711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764AEC-4C4A-F94A-89E0-7D854A8522D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slideMaster" Target="../slideMasters/slideMaster2.xml"/><Relationship Id="rId7" Type="http://schemas.openxmlformats.org/officeDocument/2006/relationships/image" Target="../media/image9.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6.emf"/><Relationship Id="rId4" Type="http://schemas.openxmlformats.org/officeDocument/2006/relationships/oleObject" Target="../embeddings/oleObject2.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oleObject4.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8.emf"/><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5.png"/><Relationship Id="rId5" Type="http://schemas.openxmlformats.org/officeDocument/2006/relationships/image" Target="../media/image6.emf"/><Relationship Id="rId4" Type="http://schemas.openxmlformats.org/officeDocument/2006/relationships/oleObject" Target="../embeddings/oleObject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13.png"/><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oleObject" Target="../embeddings/oleObject8.bin"/></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13.png"/><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12.png"/><Relationship Id="rId5" Type="http://schemas.openxmlformats.org/officeDocument/2006/relationships/image" Target="../media/image14.emf"/><Relationship Id="rId4" Type="http://schemas.openxmlformats.org/officeDocument/2006/relationships/oleObject" Target="../embeddings/oleObject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13.png"/><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12.png"/><Relationship Id="rId5" Type="http://schemas.openxmlformats.org/officeDocument/2006/relationships/image" Target="../media/image10.emf"/><Relationship Id="rId4" Type="http://schemas.openxmlformats.org/officeDocument/2006/relationships/oleObject" Target="../embeddings/oleObject10.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layout_title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863945"/>
          </a:xfrm>
          <a:prstGeom prst="rect">
            <a:avLst/>
          </a:prstGeom>
        </p:spPr>
      </p:pic>
      <p:sp>
        <p:nvSpPr>
          <p:cNvPr id="2" name="Title 1"/>
          <p:cNvSpPr>
            <a:spLocks noGrp="1"/>
          </p:cNvSpPr>
          <p:nvPr>
            <p:ph type="ctrTitle"/>
          </p:nvPr>
        </p:nvSpPr>
        <p:spPr>
          <a:xfrm>
            <a:off x="565355" y="1212533"/>
            <a:ext cx="8775290" cy="1470025"/>
          </a:xfrm>
        </p:spPr>
        <p:txBody>
          <a:bodyPr anchor="b">
            <a:noAutofit/>
          </a:bodyPr>
          <a:lstStyle>
            <a:lvl1pPr>
              <a:defRPr sz="5400" b="1" i="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65355" y="2758440"/>
            <a:ext cx="8775290" cy="1051560"/>
          </a:xfrm>
        </p:spPr>
        <p:txBody>
          <a:bodyPr>
            <a:normAutofit/>
          </a:bodyPr>
          <a:lstStyle>
            <a:lvl1pPr marL="0" indent="0" algn="ctr">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0" y="6766560"/>
            <a:ext cx="9906000" cy="91440"/>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unitaidtaglinecolo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80325" y="5682368"/>
            <a:ext cx="2560320" cy="817359"/>
          </a:xfrm>
          <a:prstGeom prst="rect">
            <a:avLst/>
          </a:prstGeom>
        </p:spPr>
      </p:pic>
      <p:sp>
        <p:nvSpPr>
          <p:cNvPr id="12" name="Text Placeholder 2"/>
          <p:cNvSpPr>
            <a:spLocks noGrp="1"/>
          </p:cNvSpPr>
          <p:nvPr>
            <p:ph type="body" idx="10" hasCustomPrompt="1"/>
          </p:nvPr>
        </p:nvSpPr>
        <p:spPr>
          <a:xfrm>
            <a:off x="565355" y="6019631"/>
            <a:ext cx="4509770" cy="297603"/>
          </a:xfrm>
        </p:spPr>
        <p:txBody>
          <a:bodyPr lIns="0" anchor="b">
            <a:normAutofit/>
          </a:bodyPr>
          <a:lstStyle>
            <a:lvl1pPr marL="0" indent="0">
              <a:buNone/>
              <a:defRPr sz="1000" cap="all">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Month/Year</a:t>
            </a:r>
          </a:p>
        </p:txBody>
      </p:sp>
      <p:sp>
        <p:nvSpPr>
          <p:cNvPr id="14" name="Text Placeholder 2"/>
          <p:cNvSpPr>
            <a:spLocks noGrp="1"/>
          </p:cNvSpPr>
          <p:nvPr>
            <p:ph type="body" idx="11" hasCustomPrompt="1"/>
          </p:nvPr>
        </p:nvSpPr>
        <p:spPr>
          <a:xfrm>
            <a:off x="565355" y="6325034"/>
            <a:ext cx="4509770" cy="297603"/>
          </a:xfrm>
        </p:spPr>
        <p:txBody>
          <a:bodyPr lIns="0" anchor="t">
            <a:normAutofit/>
          </a:bodyPr>
          <a:lstStyle>
            <a:lvl1pPr marL="0" indent="0">
              <a:buNone/>
              <a:defRPr sz="1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Name/Other Information</a:t>
            </a:r>
          </a:p>
        </p:txBody>
      </p:sp>
    </p:spTree>
    <p:extLst>
      <p:ext uri="{BB962C8B-B14F-4D97-AF65-F5344CB8AC3E}">
        <p14:creationId xmlns:p14="http://schemas.microsoft.com/office/powerpoint/2010/main" val="243108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11" name="Picture 10"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3" name="Vertical Text Placeholder 2"/>
          <p:cNvSpPr>
            <a:spLocks noGrp="1"/>
          </p:cNvSpPr>
          <p:nvPr>
            <p:ph type="body" orient="vert" idx="1"/>
          </p:nvPr>
        </p:nvSpPr>
        <p:spPr/>
        <p:txBody>
          <a:bodyPr vert="eaVert"/>
          <a:lstStyle>
            <a:lvl1pPr>
              <a:buClr>
                <a:schemeClr val="accent1"/>
              </a:buClr>
              <a:defRPr>
                <a:solidFill>
                  <a:srgbClr val="000000"/>
                </a:solidFill>
              </a:defRPr>
            </a:lvl1pPr>
            <a:lvl2pPr>
              <a:buClr>
                <a:schemeClr val="accent1"/>
              </a:buClr>
              <a:defRPr>
                <a:solidFill>
                  <a:srgbClr val="000000"/>
                </a:solidFill>
              </a:defRPr>
            </a:lvl2pPr>
            <a:lvl3pPr>
              <a:buClr>
                <a:schemeClr val="accent1"/>
              </a:buClr>
              <a:defRPr>
                <a:solidFill>
                  <a:srgbClr val="000000"/>
                </a:solidFill>
              </a:defRPr>
            </a:lvl3pPr>
            <a:lvl4pPr>
              <a:buClr>
                <a:schemeClr val="accent1"/>
              </a:buClr>
              <a:defRPr>
                <a:solidFill>
                  <a:srgbClr val="000000"/>
                </a:solidFill>
              </a:defRPr>
            </a:lvl4pPr>
            <a:lvl5pPr>
              <a:buClr>
                <a:schemeClr val="accent1"/>
              </a:buCl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2"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13"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213004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720" y="274639"/>
            <a:ext cx="1351280" cy="5851525"/>
          </a:xfrm>
        </p:spPr>
        <p:txBody>
          <a:bodyPr vert="eaVert" anchor="t">
            <a:normAutofit/>
          </a:bodyPr>
          <a:lstStyle>
            <a:lvl1pPr algn="l">
              <a:defRPr sz="3200" b="1">
                <a:solidFill>
                  <a:srgbClr val="A6192E"/>
                </a:solidFill>
              </a:defRPr>
            </a:lvl1pPr>
          </a:lstStyle>
          <a:p>
            <a:r>
              <a:rPr lang="en-US" dirty="0"/>
              <a:t>Click to edit Master title style</a:t>
            </a:r>
          </a:p>
        </p:txBody>
      </p:sp>
      <p:sp>
        <p:nvSpPr>
          <p:cNvPr id="3" name="Vertical Text Placeholder 2"/>
          <p:cNvSpPr>
            <a:spLocks noGrp="1"/>
          </p:cNvSpPr>
          <p:nvPr>
            <p:ph type="body" orient="vert" idx="1"/>
          </p:nvPr>
        </p:nvSpPr>
        <p:spPr>
          <a:xfrm>
            <a:off x="536575" y="274639"/>
            <a:ext cx="7764145" cy="5851525"/>
          </a:xfrm>
        </p:spPr>
        <p:txBody>
          <a:bodyPr vert="eaVert"/>
          <a:lstStyle>
            <a:lvl1pPr>
              <a:buClr>
                <a:schemeClr val="accent1"/>
              </a:buClr>
              <a:defRPr>
                <a:solidFill>
                  <a:srgbClr val="000000"/>
                </a:solidFill>
              </a:defRPr>
            </a:lvl1pPr>
            <a:lvl2pPr>
              <a:buClr>
                <a:schemeClr val="accent1"/>
              </a:buClr>
              <a:defRPr>
                <a:solidFill>
                  <a:srgbClr val="000000"/>
                </a:solidFill>
              </a:defRPr>
            </a:lvl2pPr>
            <a:lvl3pPr>
              <a:buClr>
                <a:schemeClr val="accent1"/>
              </a:buClr>
              <a:defRPr>
                <a:solidFill>
                  <a:srgbClr val="000000"/>
                </a:solidFill>
              </a:defRPr>
            </a:lvl3pPr>
            <a:lvl4pPr>
              <a:buClr>
                <a:schemeClr val="accent1"/>
              </a:buClr>
              <a:defRPr>
                <a:solidFill>
                  <a:srgbClr val="000000"/>
                </a:solidFill>
              </a:defRPr>
            </a:lvl4pPr>
            <a:lvl5pPr>
              <a:buClr>
                <a:schemeClr val="accent1"/>
              </a:buCl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logo_foo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2"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2772052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E750290-D58A-4F20-9DD3-099045CBF244}"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07F0FC-C2CC-437C-9700-C6BE5F385BFD}" type="slidenum">
              <a:rPr lang="en-GB" smtClean="0"/>
              <a:t>‹#›</a:t>
            </a:fld>
            <a:endParaRPr lang="en-GB"/>
          </a:p>
        </p:txBody>
      </p:sp>
    </p:spTree>
    <p:extLst>
      <p:ext uri="{BB962C8B-B14F-4D97-AF65-F5344CB8AC3E}">
        <p14:creationId xmlns:p14="http://schemas.microsoft.com/office/powerpoint/2010/main" val="226615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18436" name="think-cell Slide" r:id="rId4" imgW="360" imgH="360" progId="TCLayout.ActiveDocument.1">
                  <p:embed/>
                </p:oleObj>
              </mc:Choice>
              <mc:Fallback>
                <p:oleObj name="think-cell Slide" r:id="rId4" imgW="360" imgH="360" progId="TCLayout.ActiveDocument.1">
                  <p:embed/>
                  <p:pic>
                    <p:nvPicPr>
                      <p:cNvPr id="7"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descr="layout_titlebg.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906000" cy="5863945"/>
          </a:xfrm>
          <a:prstGeom prst="rect">
            <a:avLst/>
          </a:prstGeom>
        </p:spPr>
      </p:pic>
      <p:pic>
        <p:nvPicPr>
          <p:cNvPr id="4" name="Picture 3" descr="logo_unitaidtaglinecolor.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80325" y="5682378"/>
            <a:ext cx="2560320" cy="817359"/>
          </a:xfrm>
          <a:prstGeom prst="rect">
            <a:avLst/>
          </a:prstGeom>
        </p:spPr>
      </p:pic>
      <p:sp>
        <p:nvSpPr>
          <p:cNvPr id="5" name="Title 4"/>
          <p:cNvSpPr>
            <a:spLocks noGrp="1"/>
          </p:cNvSpPr>
          <p:nvPr>
            <p:ph type="title"/>
          </p:nvPr>
        </p:nvSpPr>
        <p:spPr>
          <a:xfrm>
            <a:off x="559481" y="2096787"/>
            <a:ext cx="8788626" cy="707886"/>
          </a:xfrm>
        </p:spPr>
        <p:txBody>
          <a:bodyPr wrap="square" anchor="b" anchorCtr="0">
            <a:spAutoFit/>
          </a:bodyPr>
          <a:lstStyle>
            <a:lvl1pPr algn="ctr">
              <a:defRPr sz="4000" b="1">
                <a:solidFill>
                  <a:srgbClr val="FFFFFF"/>
                </a:solidFill>
              </a:defRPr>
            </a:lvl1pPr>
          </a:lstStyle>
          <a:p>
            <a:r>
              <a:rPr lang="en-US"/>
              <a:t>Click to edit Master title style</a:t>
            </a:r>
            <a:endParaRPr lang="en-US" dirty="0"/>
          </a:p>
        </p:txBody>
      </p:sp>
      <p:sp>
        <p:nvSpPr>
          <p:cNvPr id="8" name="Text Placeholder 7"/>
          <p:cNvSpPr>
            <a:spLocks noGrp="1"/>
          </p:cNvSpPr>
          <p:nvPr>
            <p:ph type="body" sz="quarter" idx="10"/>
          </p:nvPr>
        </p:nvSpPr>
        <p:spPr>
          <a:xfrm>
            <a:off x="559481" y="2818498"/>
            <a:ext cx="8788626" cy="492443"/>
          </a:xfrm>
        </p:spPr>
        <p:txBody>
          <a:bodyPr wrap="square">
            <a:spAutoFit/>
          </a:bodyPr>
          <a:lstStyle>
            <a:lvl1pPr algn="ctr">
              <a:defRPr sz="3200" b="0">
                <a:solidFill>
                  <a:srgbClr val="FFFFFF"/>
                </a:solidFill>
              </a:defRPr>
            </a:lvl1pPr>
          </a:lstStyle>
          <a:p>
            <a:pPr lvl="0"/>
            <a:r>
              <a:rPr lang="en-US"/>
              <a:t>Click to edit Master text styles</a:t>
            </a:r>
          </a:p>
        </p:txBody>
      </p:sp>
      <p:sp>
        <p:nvSpPr>
          <p:cNvPr id="10" name="Text Placeholder 9"/>
          <p:cNvSpPr>
            <a:spLocks noGrp="1"/>
          </p:cNvSpPr>
          <p:nvPr>
            <p:ph type="body" sz="quarter" idx="11"/>
          </p:nvPr>
        </p:nvSpPr>
        <p:spPr>
          <a:xfrm>
            <a:off x="559481" y="6145885"/>
            <a:ext cx="4364037" cy="184666"/>
          </a:xfrm>
        </p:spPr>
        <p:txBody>
          <a:bodyPr anchor="ctr" anchorCtr="0">
            <a:spAutoFit/>
          </a:bodyPr>
          <a:lstStyle>
            <a:lvl1pPr>
              <a:defRPr sz="1200" b="0">
                <a:solidFill>
                  <a:schemeClr val="bg2"/>
                </a:solidFill>
              </a:defRPr>
            </a:lvl1pPr>
          </a:lstStyle>
          <a:p>
            <a:pPr lvl="0"/>
            <a:r>
              <a:rPr lang="en-US"/>
              <a:t>Click to edit Master text styles</a:t>
            </a:r>
          </a:p>
        </p:txBody>
      </p:sp>
      <p:pic>
        <p:nvPicPr>
          <p:cNvPr id="13" name="Picture 12" descr="Bandeau Bas bleu.emf"/>
          <p:cNvPicPr>
            <a:picLocks/>
          </p:cNvPicPr>
          <p:nvPr userDrawn="1"/>
        </p:nvPicPr>
        <p:blipFill>
          <a:blip r:embed="rId8" cstate="print"/>
          <a:srcRect l="775" r="712" b="74057"/>
          <a:stretch>
            <a:fillRect/>
          </a:stretch>
        </p:blipFill>
        <p:spPr>
          <a:xfrm>
            <a:off x="0" y="6742012"/>
            <a:ext cx="9906000" cy="123949"/>
          </a:xfrm>
          <a:prstGeom prst="rect">
            <a:avLst/>
          </a:prstGeom>
        </p:spPr>
      </p:pic>
    </p:spTree>
    <p:extLst>
      <p:ext uri="{BB962C8B-B14F-4D97-AF65-F5344CB8AC3E}">
        <p14:creationId xmlns:p14="http://schemas.microsoft.com/office/powerpoint/2010/main" val="2670838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19460" name="think-cell Slide" r:id="rId4" imgW="360" imgH="360" progId="TCLayout.ActiveDocument.1">
                  <p:embed/>
                </p:oleObj>
              </mc:Choice>
              <mc:Fallback>
                <p:oleObj name="think-cell Slide" r:id="rId4" imgW="360" imgH="360" progId="TCLayout.ActiveDocument.1">
                  <p:embed/>
                  <p:pic>
                    <p:nvPicPr>
                      <p:cNvPr id="5"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3"/>
          </p:nvPr>
        </p:nvSpPr>
        <p:spPr>
          <a:xfrm>
            <a:off x="457200" y="1508400"/>
            <a:ext cx="8992800" cy="4590000"/>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hidden="1"/>
          <p:cNvSpPr txBox="1">
            <a:spLocks/>
          </p:cNvSpPr>
          <p:nvPr userDrawn="1"/>
        </p:nvSpPr>
        <p:spPr>
          <a:xfrm>
            <a:off x="9411605" y="6826800"/>
            <a:ext cx="190800" cy="133200"/>
          </a:xfrm>
          <a:prstGeom prst="flowChartProcess">
            <a:avLst/>
          </a:prstGeom>
        </p:spPr>
        <p:txBody>
          <a:bodyPr vert="horz" wrap="none" lIns="0" tIns="0" rIns="0" bIns="0" rtlCol="0" anchor="t" anchorCtr="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chemeClr val="tx1"/>
                </a:solidFill>
                <a:effectLst/>
                <a:uLnTx/>
                <a:uFillTx/>
                <a:latin typeface="+mn-lt"/>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932384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with bullets">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20484" name="think-cell Slide" r:id="rId4" imgW="270" imgH="270" progId="TCLayout.ActiveDocument.1">
                  <p:embed/>
                </p:oleObj>
              </mc:Choice>
              <mc:Fallback>
                <p:oleObj name="think-cell Slide" r:id="rId4" imgW="270" imgH="270" progId="TCLayout.ActiveDocument.1">
                  <p:embed/>
                  <p:pic>
                    <p:nvPicPr>
                      <p:cNvPr id="4" name="Object 3"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Text Placeholder 7"/>
          <p:cNvSpPr>
            <a:spLocks noGrp="1"/>
          </p:cNvSpPr>
          <p:nvPr>
            <p:ph type="body" sz="quarter" idx="13"/>
          </p:nvPr>
        </p:nvSpPr>
        <p:spPr>
          <a:xfrm>
            <a:off x="457200" y="1508400"/>
            <a:ext cx="8992800" cy="4590000"/>
          </a:xfrm>
          <a:prstGeom prst="rect">
            <a:avLst/>
          </a:prstGeom>
        </p:spPr>
        <p:txBody>
          <a:bodyPr lIns="0" tIns="0" rIns="0" bIns="0"/>
          <a:lstStyle>
            <a:lvl1pPr marL="172800" indent="-172800">
              <a:spcBef>
                <a:spcPts val="384"/>
              </a:spcBef>
              <a:buClr>
                <a:schemeClr val="tx2"/>
              </a:buClr>
              <a:buFont typeface="Arial" pitchFamily="34" charset="0"/>
              <a:buChar char="•"/>
              <a:tabLst/>
              <a:defRPr b="0"/>
            </a:lvl1pPr>
            <a:lvl2pPr marL="630000" indent="-230400">
              <a:spcBef>
                <a:spcPts val="384"/>
              </a:spcBef>
              <a:buClr>
                <a:schemeClr val="tx2"/>
              </a:buClr>
              <a:buFont typeface="Arial" pitchFamily="34" charset="0"/>
              <a:buChar char="–"/>
              <a:defRPr/>
            </a:lvl2pPr>
            <a:lvl3pPr marL="1076400" indent="-230400">
              <a:spcBef>
                <a:spcPts val="384"/>
              </a:spcBef>
              <a:buClr>
                <a:schemeClr val="tx2"/>
              </a:buClr>
              <a:defRPr/>
            </a:lvl3pPr>
            <a:lvl4pPr marL="1544400" indent="-230400">
              <a:spcBef>
                <a:spcPts val="384"/>
              </a:spcBef>
              <a:buClr>
                <a:schemeClr val="tx2"/>
              </a:buClr>
              <a:defRPr/>
            </a:lvl4pPr>
            <a:lvl5pPr marL="2059200" indent="-230400">
              <a:spcBef>
                <a:spcPts val="384"/>
              </a:spcBef>
              <a:buClr>
                <a:schemeClr val="tx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5112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21508" name="think-cell Slide" r:id="rId4" imgW="360" imgH="360" progId="TCLayout.ActiveDocument.1">
                  <p:embed/>
                </p:oleObj>
              </mc:Choice>
              <mc:Fallback>
                <p:oleObj name="think-cell Slide" r:id="rId4" imgW="360" imgH="36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53266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manual only)">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22532" name="think-cell Slide" r:id="rId4" imgW="360" imgH="360" progId="TCLayout.ActiveDocument.1">
                  <p:embed/>
                </p:oleObj>
              </mc:Choice>
              <mc:Fallback>
                <p:oleObj name="think-cell Slide" r:id="rId4" imgW="360" imgH="360" progId="TCLayout.ActiveDocument.1">
                  <p:embed/>
                  <p:pic>
                    <p:nvPicPr>
                      <p:cNvPr id="5"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3"/>
          </p:nvPr>
        </p:nvSpPr>
        <p:spPr>
          <a:xfrm>
            <a:off x="1200" y="2303798"/>
            <a:ext cx="9904800" cy="2250404"/>
          </a:xfrm>
        </p:spPr>
        <p:txBody>
          <a:bodyPr wrap="square" lIns="468000" tIns="230400" rIns="90000" bIns="230400" anchor="ctr" anchorCtr="0">
            <a:spAutoFit/>
          </a:bodyPr>
          <a:lstStyle>
            <a:lvl1pPr>
              <a:buClrTx/>
              <a:defRPr sz="2000">
                <a:solidFill>
                  <a:schemeClr val="tx2"/>
                </a:solidFill>
              </a:defRPr>
            </a:lvl1pPr>
            <a:lvl2pPr>
              <a:buClrTx/>
              <a:defRPr sz="2000">
                <a:solidFill>
                  <a:schemeClr val="tx2"/>
                </a:solidFill>
              </a:defRPr>
            </a:lvl2pPr>
            <a:lvl3pPr>
              <a:buClrTx/>
              <a:defRPr sz="2000">
                <a:solidFill>
                  <a:schemeClr val="tx2"/>
                </a:solidFill>
              </a:defRPr>
            </a:lvl3pPr>
            <a:lvl4pPr>
              <a:buClrTx/>
              <a:defRPr sz="2000">
                <a:solidFill>
                  <a:schemeClr val="tx2"/>
                </a:solidFill>
              </a:defRPr>
            </a:lvl4pPr>
            <a:lvl5pPr>
              <a:buClrTx/>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hidden="1"/>
          <p:cNvSpPr txBox="1">
            <a:spLocks/>
          </p:cNvSpPr>
          <p:nvPr userDrawn="1"/>
        </p:nvSpPr>
        <p:spPr>
          <a:xfrm>
            <a:off x="9411605" y="6826800"/>
            <a:ext cx="190800" cy="133200"/>
          </a:xfrm>
          <a:prstGeom prst="flowChartProcess">
            <a:avLst/>
          </a:prstGeom>
        </p:spPr>
        <p:txBody>
          <a:bodyPr vert="horz" wrap="none" lIns="0" tIns="0" rIns="0" bIns="0" rtlCol="0" anchor="t" anchorCtr="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chemeClr val="tx1"/>
                </a:solidFill>
                <a:effectLst/>
                <a:uLnTx/>
                <a:uFillTx/>
                <a:latin typeface="+mn-lt"/>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224251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eader">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23556" name="think-cell Slide" r:id="rId4" imgW="360" imgH="360" progId="TCLayout.ActiveDocument.1">
                  <p:embed/>
                </p:oleObj>
              </mc:Choice>
              <mc:Fallback>
                <p:oleObj name="think-cell Slide" r:id="rId4" imgW="360" imgH="360" progId="TCLayout.ActiveDocument.1">
                  <p:embed/>
                  <p:pic>
                    <p:nvPicPr>
                      <p:cNvPr id="7" name="Object 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8" descr="layout_sectionbg.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906000" cy="2474382"/>
          </a:xfrm>
          <a:prstGeom prst="rect">
            <a:avLst/>
          </a:prstGeom>
        </p:spPr>
      </p:pic>
      <p:sp>
        <p:nvSpPr>
          <p:cNvPr id="5" name="Title 4"/>
          <p:cNvSpPr>
            <a:spLocks noGrp="1"/>
          </p:cNvSpPr>
          <p:nvPr>
            <p:ph type="title"/>
          </p:nvPr>
        </p:nvSpPr>
        <p:spPr>
          <a:xfrm>
            <a:off x="559481" y="244134"/>
            <a:ext cx="8788626" cy="707886"/>
          </a:xfrm>
        </p:spPr>
        <p:txBody>
          <a:bodyPr wrap="square" anchor="b" anchorCtr="0">
            <a:spAutoFit/>
          </a:bodyPr>
          <a:lstStyle>
            <a:lvl1pPr algn="l">
              <a:defRPr sz="4000" b="1">
                <a:solidFill>
                  <a:srgbClr val="FFFFFF"/>
                </a:solidFill>
              </a:defRPr>
            </a:lvl1pPr>
          </a:lstStyle>
          <a:p>
            <a:r>
              <a:rPr lang="en-US"/>
              <a:t>Click to edit Master title style</a:t>
            </a:r>
            <a:endParaRPr lang="en-US" dirty="0"/>
          </a:p>
        </p:txBody>
      </p:sp>
      <p:sp>
        <p:nvSpPr>
          <p:cNvPr id="8" name="Text Placeholder 7"/>
          <p:cNvSpPr>
            <a:spLocks noGrp="1"/>
          </p:cNvSpPr>
          <p:nvPr>
            <p:ph type="body" sz="quarter" idx="10"/>
          </p:nvPr>
        </p:nvSpPr>
        <p:spPr>
          <a:xfrm>
            <a:off x="559481" y="4281538"/>
            <a:ext cx="8788626" cy="492443"/>
          </a:xfrm>
        </p:spPr>
        <p:txBody>
          <a:bodyPr wrap="square" anchor="ctr" anchorCtr="0">
            <a:spAutoFit/>
          </a:bodyPr>
          <a:lstStyle>
            <a:lvl1pPr algn="l">
              <a:defRPr sz="3200" b="0">
                <a:solidFill>
                  <a:schemeClr val="tx1"/>
                </a:solidFill>
              </a:defRPr>
            </a:lvl1pPr>
          </a:lstStyle>
          <a:p>
            <a:pPr lvl="0"/>
            <a:r>
              <a:rPr lang="en-US"/>
              <a:t>Click to edit Master text styles</a:t>
            </a:r>
          </a:p>
        </p:txBody>
      </p:sp>
      <p:pic>
        <p:nvPicPr>
          <p:cNvPr id="13" name="Picture 12" descr="Bandeau Bas bleu.emf"/>
          <p:cNvPicPr>
            <a:picLocks/>
          </p:cNvPicPr>
          <p:nvPr userDrawn="1"/>
        </p:nvPicPr>
        <p:blipFill>
          <a:blip r:embed="rId7" cstate="print"/>
          <a:srcRect l="775" r="712" b="74057"/>
          <a:stretch>
            <a:fillRect/>
          </a:stretch>
        </p:blipFill>
        <p:spPr>
          <a:xfrm>
            <a:off x="0" y="6742012"/>
            <a:ext cx="9906000" cy="123949"/>
          </a:xfrm>
          <a:prstGeom prst="rect">
            <a:avLst/>
          </a:prstGeom>
        </p:spPr>
      </p:pic>
    </p:spTree>
    <p:extLst>
      <p:ext uri="{BB962C8B-B14F-4D97-AF65-F5344CB8AC3E}">
        <p14:creationId xmlns:p14="http://schemas.microsoft.com/office/powerpoint/2010/main" val="1742234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580"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6" descr="layout_slideheader.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2"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logo_footer.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9"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1A712D02-039E-3942-A291-299256139106}" type="slidenum">
              <a:rPr lang="en-US" smtClean="0"/>
              <a:pPr/>
              <a:t>‹#›</a:t>
            </a:fld>
            <a:endParaRPr lang="en-US" dirty="0"/>
          </a:p>
        </p:txBody>
      </p:sp>
    </p:spTree>
    <p:extLst>
      <p:ext uri="{BB962C8B-B14F-4D97-AF65-F5344CB8AC3E}">
        <p14:creationId xmlns:p14="http://schemas.microsoft.com/office/powerpoint/2010/main" val="374156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2"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1"/>
              </a:buClr>
              <a:defRPr>
                <a:solidFill>
                  <a:schemeClr val="tx1"/>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9"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1A712D02-039E-3942-A291-299256139106}" type="slidenum">
              <a:rPr lang="en-US" smtClean="0"/>
              <a:t>‹#›</a:t>
            </a:fld>
            <a:endParaRPr lang="en-US" dirty="0"/>
          </a:p>
        </p:txBody>
      </p:sp>
    </p:spTree>
    <p:extLst>
      <p:ext uri="{BB962C8B-B14F-4D97-AF65-F5344CB8AC3E}">
        <p14:creationId xmlns:p14="http://schemas.microsoft.com/office/powerpoint/2010/main" val="2541463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04"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6" descr="layout_slideheader.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2"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footer.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9"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1A712D02-039E-3942-A291-299256139106}" type="slidenum">
              <a:rPr lang="en-US" smtClean="0"/>
              <a:pPr/>
              <a:t>‹#›</a:t>
            </a:fld>
            <a:endParaRPr lang="en-US" dirty="0"/>
          </a:p>
        </p:txBody>
      </p:sp>
    </p:spTree>
    <p:extLst>
      <p:ext uri="{BB962C8B-B14F-4D97-AF65-F5344CB8AC3E}">
        <p14:creationId xmlns:p14="http://schemas.microsoft.com/office/powerpoint/2010/main" val="2118444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96" y="1592"/>
          <a:ext cx="1587" cy="1587"/>
        </p:xfrm>
        <a:graphic>
          <a:graphicData uri="http://schemas.openxmlformats.org/presentationml/2006/ole">
            <mc:AlternateContent xmlns:mc="http://schemas.openxmlformats.org/markup-compatibility/2006">
              <mc:Choice xmlns:v="urn:schemas-microsoft-com:vml" Requires="v">
                <p:oleObj spid="_x0000_s26628"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96" y="1592"/>
                        <a:ext cx="1587" cy="1587"/>
                      </a:xfrm>
                      <a:prstGeom prst="rect">
                        <a:avLst/>
                      </a:prstGeom>
                    </p:spPr>
                  </p:pic>
                </p:oleObj>
              </mc:Fallback>
            </mc:AlternateContent>
          </a:graphicData>
        </a:graphic>
      </p:graphicFrame>
      <p:pic>
        <p:nvPicPr>
          <p:cNvPr id="10" name="Picture 9" descr="layout_slideheader.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1"/>
            <a:ext cx="9906000" cy="529619"/>
          </a:xfrm>
          <a:prstGeom prst="rect">
            <a:avLst/>
          </a:prstGeom>
        </p:spPr>
      </p:pic>
      <p:sp>
        <p:nvSpPr>
          <p:cNvPr id="6" name="Rectangle 5"/>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a:solidFill>
                <a:prstClr val="white"/>
              </a:solidFill>
            </a:endParaRPr>
          </a:p>
        </p:txBody>
      </p:sp>
      <p:pic>
        <p:nvPicPr>
          <p:cNvPr id="9" name="Picture 8" descr="logo_footer.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55177" y="6528659"/>
            <a:ext cx="796824" cy="190268"/>
          </a:xfrm>
          <a:prstGeom prst="rect">
            <a:avLst/>
          </a:prstGeom>
        </p:spPr>
      </p:pic>
      <p:sp>
        <p:nvSpPr>
          <p:cNvPr id="11"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12" name="Slide Number Placeholder 5"/>
          <p:cNvSpPr>
            <a:spLocks noGrp="1"/>
          </p:cNvSpPr>
          <p:nvPr>
            <p:ph type="sldNum" sz="quarter" idx="4"/>
          </p:nvPr>
        </p:nvSpPr>
        <p:spPr>
          <a:xfrm>
            <a:off x="254000" y="6445775"/>
            <a:ext cx="487680" cy="365125"/>
          </a:xfrm>
          <a:prstGeom prst="rect">
            <a:avLst/>
          </a:prstGeom>
        </p:spPr>
        <p:txBody>
          <a:bodyPr vert="horz" lIns="91440" tIns="45720" rIns="91440" bIns="45720" rtlCol="0" anchor="ctr"/>
          <a:lstStyle>
            <a:lvl1pPr algn="l">
              <a:defRPr sz="900">
                <a:solidFill>
                  <a:schemeClr val="bg1"/>
                </a:solidFill>
              </a:defRPr>
            </a:lvl1pPr>
          </a:lstStyle>
          <a:p>
            <a:pPr defTabSz="457200" fontAlgn="auto">
              <a:spcBef>
                <a:spcPts val="0"/>
              </a:spcBef>
              <a:spcAft>
                <a:spcPts val="0"/>
              </a:spcAft>
            </a:pPr>
            <a:fld id="{85025EDF-701F-6F41-B164-DE680EC15084}" type="slidenum">
              <a:rPr lang="en-US" smtClean="0">
                <a:solidFill>
                  <a:prstClr val="white"/>
                </a:solidFill>
                <a:latin typeface="Calibri"/>
              </a:rPr>
              <a:pPr defTabSz="457200" fontAlgn="auto">
                <a:spcBef>
                  <a:spcPts val="0"/>
                </a:spcBef>
                <a:spcAft>
                  <a:spcPts val="0"/>
                </a:spcAft>
              </a:pPr>
              <a:t>‹#›</a:t>
            </a:fld>
            <a:endParaRPr lang="en-US" dirty="0">
              <a:solidFill>
                <a:prstClr val="white"/>
              </a:solidFill>
              <a:latin typeface="Calibri"/>
            </a:endParaRPr>
          </a:p>
        </p:txBody>
      </p:sp>
    </p:spTree>
    <p:extLst>
      <p:ext uri="{BB962C8B-B14F-4D97-AF65-F5344CB8AC3E}">
        <p14:creationId xmlns:p14="http://schemas.microsoft.com/office/powerpoint/2010/main" val="87892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layout_section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2474382"/>
          </a:xfrm>
          <a:prstGeom prst="rect">
            <a:avLst/>
          </a:prstGeom>
        </p:spPr>
      </p:pic>
      <p:sp>
        <p:nvSpPr>
          <p:cNvPr id="2" name="Title 1"/>
          <p:cNvSpPr>
            <a:spLocks noGrp="1"/>
          </p:cNvSpPr>
          <p:nvPr>
            <p:ph type="title"/>
          </p:nvPr>
        </p:nvSpPr>
        <p:spPr>
          <a:xfrm>
            <a:off x="495300" y="563149"/>
            <a:ext cx="6637020" cy="821561"/>
          </a:xfrm>
        </p:spPr>
        <p:txBody>
          <a:bodyPr anchor="t">
            <a:noAutofit/>
          </a:bodyPr>
          <a:lstStyle>
            <a:lvl1pPr algn="l">
              <a:defRPr sz="4000" b="1" cap="none">
                <a:solidFill>
                  <a:srgbClr val="FFFFFF"/>
                </a:solidFill>
              </a:defRPr>
            </a:lvl1pPr>
          </a:lstStyle>
          <a:p>
            <a:r>
              <a:rPr lang="en-US" dirty="0"/>
              <a:t>Click to edit Master title style</a:t>
            </a:r>
          </a:p>
        </p:txBody>
      </p:sp>
      <p:sp>
        <p:nvSpPr>
          <p:cNvPr id="3" name="Text Placeholder 2"/>
          <p:cNvSpPr>
            <a:spLocks noGrp="1"/>
          </p:cNvSpPr>
          <p:nvPr>
            <p:ph type="body" idx="1"/>
          </p:nvPr>
        </p:nvSpPr>
        <p:spPr>
          <a:xfrm>
            <a:off x="495300" y="3367549"/>
            <a:ext cx="8915400" cy="2259422"/>
          </a:xfrm>
        </p:spPr>
        <p:txBody>
          <a:bodyPr anchor="ctr">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766560"/>
            <a:ext cx="9906000" cy="91440"/>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202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3" name="Content Placeholder 2"/>
          <p:cNvSpPr>
            <a:spLocks noGrp="1"/>
          </p:cNvSpPr>
          <p:nvPr>
            <p:ph sz="half" idx="1"/>
          </p:nvPr>
        </p:nvSpPr>
        <p:spPr>
          <a:xfrm>
            <a:off x="495300" y="1600201"/>
            <a:ext cx="4269739" cy="4525963"/>
          </a:xfrm>
        </p:spPr>
        <p:txBody>
          <a:bodyPr/>
          <a:lstStyle>
            <a:lvl1pPr>
              <a:buClr>
                <a:schemeClr val="accent1"/>
              </a:buClr>
              <a:defRPr sz="2800">
                <a:solidFill>
                  <a:srgbClr val="000000"/>
                </a:solidFill>
              </a:defRPr>
            </a:lvl1pPr>
            <a:lvl2pPr>
              <a:buClr>
                <a:schemeClr val="accent1"/>
              </a:buClr>
              <a:defRPr sz="2400">
                <a:solidFill>
                  <a:srgbClr val="000000"/>
                </a:solidFill>
              </a:defRPr>
            </a:lvl2pPr>
            <a:lvl3pPr>
              <a:buClr>
                <a:schemeClr val="accent1"/>
              </a:buClr>
              <a:defRPr sz="2000">
                <a:solidFill>
                  <a:srgbClr val="000000"/>
                </a:solidFill>
              </a:defRPr>
            </a:lvl3pPr>
            <a:lvl4pPr>
              <a:buClr>
                <a:schemeClr val="accent1"/>
              </a:buClr>
              <a:defRPr sz="1800">
                <a:solidFill>
                  <a:srgbClr val="000000"/>
                </a:solidFill>
              </a:defRPr>
            </a:lvl4pPr>
            <a:lvl5pPr>
              <a:buClr>
                <a:schemeClr val="accent1"/>
              </a:buClr>
              <a:defRPr sz="1800">
                <a:solidFill>
                  <a:srgbClr val="00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43138" y="1600201"/>
            <a:ext cx="4267563" cy="4525963"/>
          </a:xfrm>
        </p:spPr>
        <p:txBody>
          <a:bodyPr/>
          <a:lstStyle>
            <a:lvl1pPr>
              <a:buClr>
                <a:schemeClr val="accent1"/>
              </a:buClr>
              <a:defRPr sz="2800">
                <a:solidFill>
                  <a:srgbClr val="000000"/>
                </a:solidFill>
              </a:defRPr>
            </a:lvl1pPr>
            <a:lvl2pPr>
              <a:buClr>
                <a:schemeClr val="accent1"/>
              </a:buClr>
              <a:defRPr sz="2400">
                <a:solidFill>
                  <a:srgbClr val="000000"/>
                </a:solidFill>
              </a:defRPr>
            </a:lvl2pPr>
            <a:lvl3pPr>
              <a:buClr>
                <a:schemeClr val="accent1"/>
              </a:buClr>
              <a:defRPr sz="2000">
                <a:solidFill>
                  <a:srgbClr val="000000"/>
                </a:solidFill>
              </a:defRPr>
            </a:lvl3pPr>
            <a:lvl4pPr>
              <a:buClr>
                <a:schemeClr val="accent1"/>
              </a:buClr>
              <a:defRPr sz="1800">
                <a:solidFill>
                  <a:srgbClr val="000000"/>
                </a:solidFill>
              </a:defRPr>
            </a:lvl4pPr>
            <a:lvl5pPr>
              <a:buClr>
                <a:schemeClr val="accent1"/>
              </a:buClr>
              <a:defRPr sz="1800">
                <a:solidFill>
                  <a:srgbClr val="00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5"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17"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384920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3" name="Text Placeholder 2"/>
          <p:cNvSpPr>
            <a:spLocks noGrp="1"/>
          </p:cNvSpPr>
          <p:nvPr>
            <p:ph type="body" idx="1"/>
          </p:nvPr>
        </p:nvSpPr>
        <p:spPr>
          <a:xfrm>
            <a:off x="495300" y="1621156"/>
            <a:ext cx="4376870" cy="639762"/>
          </a:xfr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95300" y="2260918"/>
            <a:ext cx="4376870" cy="3951288"/>
          </a:xfrm>
        </p:spPr>
        <p:txBody>
          <a:bodyPr/>
          <a:lstStyle>
            <a:lvl1pPr>
              <a:buClr>
                <a:schemeClr val="accent1"/>
              </a:buClr>
              <a:defRPr sz="2400">
                <a:solidFill>
                  <a:srgbClr val="000000"/>
                </a:solidFill>
              </a:defRPr>
            </a:lvl1pPr>
            <a:lvl2pPr>
              <a:buClr>
                <a:schemeClr val="accent1"/>
              </a:buClr>
              <a:defRPr sz="2000">
                <a:solidFill>
                  <a:srgbClr val="000000"/>
                </a:solidFill>
              </a:defRPr>
            </a:lvl2pPr>
            <a:lvl3pPr>
              <a:buClr>
                <a:schemeClr val="accent1"/>
              </a:buClr>
              <a:defRPr sz="1800">
                <a:solidFill>
                  <a:srgbClr val="000000"/>
                </a:solidFill>
              </a:defRPr>
            </a:lvl3pPr>
            <a:lvl4pPr>
              <a:buClr>
                <a:schemeClr val="accent1"/>
              </a:buClr>
              <a:defRPr sz="1600">
                <a:solidFill>
                  <a:srgbClr val="000000"/>
                </a:solidFill>
              </a:defRPr>
            </a:lvl4pPr>
            <a:lvl5pPr>
              <a:buClr>
                <a:schemeClr val="accent1"/>
              </a:buClr>
              <a:defRPr sz="1600">
                <a:solidFill>
                  <a:srgbClr val="0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32111" y="1621156"/>
            <a:ext cx="4378590" cy="639762"/>
          </a:xfrm>
        </p:spPr>
        <p:txBody>
          <a:bodyPr anchor="b"/>
          <a:lstStyle>
            <a:lvl1pPr marL="0" indent="0">
              <a:buNone/>
              <a:defRPr sz="24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260918"/>
            <a:ext cx="4378590" cy="3951288"/>
          </a:xfrm>
        </p:spPr>
        <p:txBody>
          <a:bodyPr/>
          <a:lstStyle>
            <a:lvl1pPr>
              <a:buClr>
                <a:schemeClr val="accent1"/>
              </a:buClr>
              <a:defRPr sz="2400">
                <a:solidFill>
                  <a:srgbClr val="000000"/>
                </a:solidFill>
              </a:defRPr>
            </a:lvl1pPr>
            <a:lvl2pPr>
              <a:buClr>
                <a:schemeClr val="accent1"/>
              </a:buClr>
              <a:defRPr sz="2000">
                <a:solidFill>
                  <a:srgbClr val="000000"/>
                </a:solidFill>
              </a:defRPr>
            </a:lvl2pPr>
            <a:lvl3pPr>
              <a:buClr>
                <a:schemeClr val="accent1"/>
              </a:buClr>
              <a:defRPr sz="1800">
                <a:solidFill>
                  <a:srgbClr val="000000"/>
                </a:solidFill>
              </a:defRPr>
            </a:lvl3pPr>
            <a:lvl4pPr>
              <a:buClr>
                <a:schemeClr val="accent1"/>
              </a:buClr>
              <a:defRPr sz="1600">
                <a:solidFill>
                  <a:srgbClr val="000000"/>
                </a:solidFill>
              </a:defRPr>
            </a:lvl4pPr>
            <a:lvl5pPr>
              <a:buClr>
                <a:schemeClr val="accent1"/>
              </a:buClr>
              <a:defRPr sz="1600">
                <a:solidFill>
                  <a:srgbClr val="0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5"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16" name="Slide Number Placeholder 5"/>
          <p:cNvSpPr>
            <a:spLocks noGrp="1"/>
          </p:cNvSpPr>
          <p:nvPr>
            <p:ph type="sldNum" sz="quarter" idx="10"/>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391617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0" name="Picture 9"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6" name="Rectangle 5"/>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1" name="Title 1"/>
          <p:cNvSpPr>
            <a:spLocks noGrp="1"/>
          </p:cNvSpPr>
          <p:nvPr>
            <p:ph type="title"/>
          </p:nvPr>
        </p:nvSpPr>
        <p:spPr>
          <a:xfrm>
            <a:off x="495300" y="518479"/>
            <a:ext cx="8915400" cy="1081722"/>
          </a:xfrm>
        </p:spPr>
        <p:txBody>
          <a:bodyPr anchor="t">
            <a:normAutofit/>
          </a:bodyPr>
          <a:lstStyle>
            <a:lvl1pPr algn="l">
              <a:defRPr sz="3200" b="1">
                <a:solidFill>
                  <a:schemeClr val="tx2"/>
                </a:solidFill>
              </a:defRPr>
            </a:lvl1pPr>
          </a:lstStyle>
          <a:p>
            <a:r>
              <a:rPr lang="en-US" dirty="0"/>
              <a:t>Click to edit Master title style</a:t>
            </a:r>
          </a:p>
        </p:txBody>
      </p:sp>
      <p:sp>
        <p:nvSpPr>
          <p:cNvPr id="12"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108154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ogo_foo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pic>
        <p:nvPicPr>
          <p:cNvPr id="9" name="Picture 8" descr="layout_slidehead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11"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77288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2" name="Title 1"/>
          <p:cNvSpPr>
            <a:spLocks noGrp="1"/>
          </p:cNvSpPr>
          <p:nvPr>
            <p:ph type="title"/>
          </p:nvPr>
        </p:nvSpPr>
        <p:spPr>
          <a:xfrm>
            <a:off x="495300" y="273050"/>
            <a:ext cx="3259006" cy="1162050"/>
          </a:xfrm>
        </p:spPr>
        <p:txBody>
          <a:bodyPr anchor="b"/>
          <a:lstStyle>
            <a:lvl1pPr algn="l">
              <a:defRPr sz="2000" b="1">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3872971" y="273051"/>
            <a:ext cx="5537729" cy="5853113"/>
          </a:xfrm>
        </p:spPr>
        <p:txBody>
          <a:bodyPr/>
          <a:lstStyle>
            <a:lvl1pPr>
              <a:buClr>
                <a:schemeClr val="accent1"/>
              </a:buClr>
              <a:defRPr sz="3200">
                <a:solidFill>
                  <a:srgbClr val="000000"/>
                </a:solidFill>
              </a:defRPr>
            </a:lvl1pPr>
            <a:lvl2pPr>
              <a:buClr>
                <a:schemeClr val="accent1"/>
              </a:buClr>
              <a:defRPr sz="2800">
                <a:solidFill>
                  <a:srgbClr val="000000"/>
                </a:solidFill>
              </a:defRPr>
            </a:lvl2pPr>
            <a:lvl3pPr>
              <a:buClr>
                <a:schemeClr val="accent1"/>
              </a:buClr>
              <a:defRPr sz="2400">
                <a:solidFill>
                  <a:srgbClr val="000000"/>
                </a:solidFill>
              </a:defRPr>
            </a:lvl3pPr>
            <a:lvl4pPr>
              <a:buClr>
                <a:schemeClr val="accent1"/>
              </a:buClr>
              <a:defRPr sz="2000">
                <a:solidFill>
                  <a:srgbClr val="000000"/>
                </a:solidFill>
              </a:defRPr>
            </a:lvl4pPr>
            <a:lvl5pPr>
              <a:buClr>
                <a:schemeClr val="accent1"/>
              </a:buClr>
              <a:defRPr sz="2000">
                <a:solidFill>
                  <a:srgbClr val="000000"/>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3"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281791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layout_slidehead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529619"/>
          </a:xfrm>
          <a:prstGeom prst="rect">
            <a:avLst/>
          </a:prstGeom>
        </p:spPr>
      </p:pic>
      <p:sp>
        <p:nvSpPr>
          <p:cNvPr id="2" name="Title 1"/>
          <p:cNvSpPr>
            <a:spLocks noGrp="1"/>
          </p:cNvSpPr>
          <p:nvPr>
            <p:ph type="title"/>
          </p:nvPr>
        </p:nvSpPr>
        <p:spPr>
          <a:xfrm>
            <a:off x="1941645" y="4800600"/>
            <a:ext cx="5943600" cy="566738"/>
          </a:xfrm>
        </p:spPr>
        <p:txBody>
          <a:bodyPr anchor="b"/>
          <a:lstStyle>
            <a:lvl1pPr algn="l">
              <a:defRPr sz="2000" b="1">
                <a:solidFill>
                  <a:srgbClr val="000000"/>
                </a:solidFill>
              </a:defRPr>
            </a:lvl1pPr>
          </a:lstStyle>
          <a:p>
            <a:r>
              <a:rPr lang="en-US" dirty="0"/>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6419088"/>
            <a:ext cx="9906000" cy="438912"/>
          </a:xfrm>
          <a:prstGeom prst="rect">
            <a:avLst/>
          </a:prstGeom>
          <a:solidFill>
            <a:srgbClr val="00A9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logo_foot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55176" y="6528659"/>
            <a:ext cx="796824" cy="190268"/>
          </a:xfrm>
          <a:prstGeom prst="rect">
            <a:avLst/>
          </a:prstGeom>
        </p:spPr>
      </p:pic>
      <p:sp>
        <p:nvSpPr>
          <p:cNvPr id="13" name="Slide Number Placeholder 5"/>
          <p:cNvSpPr>
            <a:spLocks noGrp="1"/>
          </p:cNvSpPr>
          <p:nvPr>
            <p:ph type="sldNum" sz="quarter" idx="4"/>
          </p:nvPr>
        </p:nvSpPr>
        <p:spPr>
          <a:xfrm>
            <a:off x="254000" y="6445759"/>
            <a:ext cx="487680" cy="365125"/>
          </a:xfrm>
          <a:prstGeom prst="rect">
            <a:avLst/>
          </a:prstGeom>
        </p:spPr>
        <p:txBody>
          <a:bodyPr vert="horz" lIns="91440" tIns="45720" rIns="91440" bIns="45720" rtlCol="0" anchor="ctr"/>
          <a:lstStyle>
            <a:lvl1pPr algn="l">
              <a:defRPr sz="900">
                <a:solidFill>
                  <a:schemeClr val="bg1"/>
                </a:solidFill>
              </a:defRPr>
            </a:lvl1pPr>
          </a:lstStyle>
          <a:p>
            <a:fld id="{85025EDF-701F-6F41-B164-DE680EC15084}" type="slidenum">
              <a:rPr lang="en-US" smtClean="0"/>
              <a:t>‹#›</a:t>
            </a:fld>
            <a:endParaRPr lang="en-US" dirty="0"/>
          </a:p>
        </p:txBody>
      </p:sp>
    </p:spTree>
    <p:extLst>
      <p:ext uri="{BB962C8B-B14F-4D97-AF65-F5344CB8AC3E}">
        <p14:creationId xmlns:p14="http://schemas.microsoft.com/office/powerpoint/2010/main" val="222939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oleObject" Target="../embeddings/oleObject1.bin"/><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ags" Target="../tags/tag1.xml"/><Relationship Id="rId2" Type="http://schemas.openxmlformats.org/officeDocument/2006/relationships/slideLayout" Target="../slideLayouts/slideLayout14.xml"/><Relationship Id="rId16" Type="http://schemas.openxmlformats.org/officeDocument/2006/relationships/image" Target="../media/image8.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vmlDrawing" Target="../drawings/vmlDrawing1.vml"/><Relationship Id="rId5" Type="http://schemas.openxmlformats.org/officeDocument/2006/relationships/slideLayout" Target="../slideLayouts/slideLayout17.xml"/><Relationship Id="rId15" Type="http://schemas.openxmlformats.org/officeDocument/2006/relationships/image" Target="../media/image7.emf"/><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875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2"/>
            </p:custData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17412" name="think-cell Slide" r:id="rId13" imgW="360" imgH="360" progId="TCLayout.ActiveDocument.1">
                  <p:embed/>
                </p:oleObj>
              </mc:Choice>
              <mc:Fallback>
                <p:oleObj name="think-cell Slide" r:id="rId13" imgW="360" imgH="360" progId="TCLayout.ActiveDocument.1">
                  <p:embed/>
                  <p:pic>
                    <p:nvPicPr>
                      <p:cNvPr id="9" name="Object 8"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92" y="1592"/>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7" descr="Bandeau Haut rouge.emf"/>
          <p:cNvPicPr>
            <a:picLocks/>
          </p:cNvPicPr>
          <p:nvPr/>
        </p:nvPicPr>
        <p:blipFill>
          <a:blip r:embed="rId15" cstate="print"/>
          <a:srcRect l="397" r="624"/>
          <a:stretch>
            <a:fillRect/>
          </a:stretch>
        </p:blipFill>
        <p:spPr>
          <a:xfrm>
            <a:off x="0" y="-7951"/>
            <a:ext cx="9906000" cy="572112"/>
          </a:xfrm>
          <a:prstGeom prst="rect">
            <a:avLst/>
          </a:prstGeom>
        </p:spPr>
      </p:pic>
      <p:pic>
        <p:nvPicPr>
          <p:cNvPr id="11" name="Picture 10" descr="Bandeau Bas bleu.emf"/>
          <p:cNvPicPr>
            <a:picLocks/>
          </p:cNvPicPr>
          <p:nvPr/>
        </p:nvPicPr>
        <p:blipFill>
          <a:blip r:embed="rId16" cstate="print"/>
          <a:srcRect l="775" r="712" b="6657"/>
          <a:stretch>
            <a:fillRect/>
          </a:stretch>
        </p:blipFill>
        <p:spPr>
          <a:xfrm>
            <a:off x="0" y="6419981"/>
            <a:ext cx="9906000" cy="445970"/>
          </a:xfrm>
          <a:prstGeom prst="rect">
            <a:avLst/>
          </a:prstGeom>
        </p:spPr>
      </p:pic>
      <p:sp>
        <p:nvSpPr>
          <p:cNvPr id="1026" name="Title Placeholder 1"/>
          <p:cNvSpPr>
            <a:spLocks noGrp="1"/>
          </p:cNvSpPr>
          <p:nvPr>
            <p:ph type="title"/>
          </p:nvPr>
        </p:nvSpPr>
        <p:spPr bwMode="auto">
          <a:xfrm>
            <a:off x="457200" y="328896"/>
            <a:ext cx="8993188" cy="83185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508125"/>
            <a:ext cx="8993188" cy="4591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Simple"/>
          <p:cNvSpPr>
            <a:spLocks noChangeArrowheads="1"/>
          </p:cNvSpPr>
          <p:nvPr/>
        </p:nvSpPr>
        <p:spPr bwMode="auto">
          <a:xfrm>
            <a:off x="457205" y="6744489"/>
            <a:ext cx="1776127" cy="107722"/>
          </a:xfrm>
          <a:prstGeom prst="rect">
            <a:avLst/>
          </a:prstGeom>
          <a:noFill/>
          <a:ln w="25400" algn="ctr">
            <a:noFill/>
            <a:miter lim="800000"/>
            <a:headEnd/>
            <a:tailEnd/>
          </a:ln>
        </p:spPr>
        <p:txBody>
          <a:bodyPr wrap="none" lIns="0" tIns="0" rIns="0" bIns="0" anchor="ctr">
            <a:spAutoFit/>
          </a:bodyPr>
          <a:lstStyle/>
          <a:p>
            <a:pPr>
              <a:defRPr/>
            </a:pPr>
            <a:r>
              <a:rPr lang="fr-FR" sz="700">
                <a:solidFill>
                  <a:schemeClr val="accent1"/>
                </a:solidFill>
                <a:latin typeface="Calibri"/>
                <a:sym typeface="Calibri"/>
              </a:rPr>
              <a:t>2016-12-13-EB26-Day1-Full presentation-v2.pptx</a:t>
            </a:r>
            <a:endParaRPr lang="en-US" sz="700" dirty="0">
              <a:solidFill>
                <a:schemeClr val="accent1"/>
              </a:solidFill>
              <a:latin typeface="Calibri"/>
              <a:sym typeface="Calibri"/>
            </a:endParaRPr>
          </a:p>
        </p:txBody>
      </p:sp>
      <p:sp>
        <p:nvSpPr>
          <p:cNvPr id="10" name="Slide Number Placeholder 5"/>
          <p:cNvSpPr txBox="1">
            <a:spLocks/>
          </p:cNvSpPr>
          <p:nvPr/>
        </p:nvSpPr>
        <p:spPr>
          <a:xfrm>
            <a:off x="457200" y="6631791"/>
            <a:ext cx="190500" cy="133350"/>
          </a:xfrm>
          <a:prstGeom prst="rect">
            <a:avLst/>
          </a:prstGeom>
        </p:spPr>
        <p:txBody>
          <a:bodyPr vert="horz" wrap="none" lIns="0" tIns="0" rIns="0" bIns="0" rtlCol="0" anchor="t" anchorCtr="0"/>
          <a:lstStyle>
            <a:lvl1pPr algn="r" fontAlgn="auto">
              <a:spcBef>
                <a:spcPts val="0"/>
              </a:spcBef>
              <a:spcAft>
                <a:spcPts val="0"/>
              </a:spcAft>
              <a:defRPr sz="900">
                <a:solidFill>
                  <a:schemeClr val="tx1"/>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14D992F-7007-473D-9CAC-8B17A67E3C5E}" type="slidenum">
              <a:rPr kumimoji="0" lang="en-US" sz="900" b="0" i="0" u="none" strike="noStrike" kern="1200" cap="none" spc="0" normalizeH="0" baseline="0" noProof="0" smtClean="0">
                <a:ln>
                  <a:noFill/>
                </a:ln>
                <a:solidFill>
                  <a:srgbClr val="FFFFFF"/>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mn-lt"/>
              <a:ea typeface="+mn-ea"/>
              <a:cs typeface="+mn-cs"/>
            </a:endParaRPr>
          </a:p>
        </p:txBody>
      </p:sp>
    </p:spTree>
    <p:extLst>
      <p:ext uri="{BB962C8B-B14F-4D97-AF65-F5344CB8AC3E}">
        <p14:creationId xmlns:p14="http://schemas.microsoft.com/office/powerpoint/2010/main" val="34939951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lvl1pPr algn="l" rtl="0" eaLnBrk="1" fontAlgn="base" hangingPunct="1">
        <a:spcBef>
          <a:spcPct val="0"/>
        </a:spcBef>
        <a:spcAft>
          <a:spcPct val="0"/>
        </a:spcAft>
        <a:defRPr sz="2400" b="1" kern="1200">
          <a:solidFill>
            <a:srgbClr val="AD172B"/>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0" indent="0" algn="l" rtl="0" eaLnBrk="1" fontAlgn="base" hangingPunct="1">
        <a:spcBef>
          <a:spcPct val="20000"/>
        </a:spcBef>
        <a:spcAft>
          <a:spcPct val="0"/>
        </a:spcAft>
        <a:buClr>
          <a:schemeClr val="tx2"/>
        </a:buClr>
        <a:defRPr sz="1600" b="1" kern="1200">
          <a:solidFill>
            <a:schemeClr val="tx1"/>
          </a:solidFill>
          <a:latin typeface="+mn-lt"/>
          <a:ea typeface="+mn-ea"/>
          <a:cs typeface="+mn-cs"/>
        </a:defRPr>
      </a:lvl1pPr>
      <a:lvl2pPr marL="457200" indent="-228600" algn="l" rtl="0" eaLnBrk="1" fontAlgn="base" hangingPunct="1">
        <a:spcBef>
          <a:spcPct val="20000"/>
        </a:spcBef>
        <a:spcAft>
          <a:spcPct val="0"/>
        </a:spcAft>
        <a:buClr>
          <a:schemeClr val="tx2"/>
        </a:buClr>
        <a:buFont typeface="Arial" pitchFamily="34" charset="0"/>
        <a:buChar char="•"/>
        <a:defRPr sz="1600" kern="1200">
          <a:solidFill>
            <a:schemeClr val="tx1"/>
          </a:solidFill>
          <a:latin typeface="+mn-lt"/>
          <a:ea typeface="+mn-ea"/>
          <a:cs typeface="+mn-cs"/>
        </a:defRPr>
      </a:lvl2pPr>
      <a:lvl3pPr marL="914400" indent="-228600" algn="l" rtl="0" eaLnBrk="1" fontAlgn="base" hangingPunct="1">
        <a:spcBef>
          <a:spcPct val="20000"/>
        </a:spcBef>
        <a:spcAft>
          <a:spcPct val="0"/>
        </a:spcAft>
        <a:buClr>
          <a:schemeClr val="tx2"/>
        </a:buClr>
        <a:buFont typeface="Arial" pitchFamily="34" charset="0"/>
        <a:buChar char="–"/>
        <a:defRPr sz="1600" kern="1200">
          <a:solidFill>
            <a:schemeClr val="tx1"/>
          </a:solidFill>
          <a:latin typeface="+mn-lt"/>
          <a:ea typeface="+mn-ea"/>
          <a:cs typeface="+mn-cs"/>
        </a:defRPr>
      </a:lvl3pPr>
      <a:lvl4pPr marL="1376363" indent="-231775" algn="l" rtl="0" eaLnBrk="1" fontAlgn="base" hangingPunct="1">
        <a:spcBef>
          <a:spcPct val="20000"/>
        </a:spcBef>
        <a:spcAft>
          <a:spcPct val="0"/>
        </a:spcAft>
        <a:buClr>
          <a:schemeClr val="tx2"/>
        </a:buClr>
        <a:buFont typeface="Arial" pitchFamily="34" charset="0"/>
        <a:buChar char="–"/>
        <a:defRPr sz="1600" kern="1200">
          <a:solidFill>
            <a:schemeClr val="tx1"/>
          </a:solidFill>
          <a:latin typeface="+mn-lt"/>
          <a:ea typeface="+mn-ea"/>
          <a:cs typeface="+mn-cs"/>
        </a:defRPr>
      </a:lvl4pPr>
      <a:lvl5pPr marL="2058988" indent="-230188" algn="l" rtl="0" eaLnBrk="1" fontAlgn="base" hangingPunct="1">
        <a:spcBef>
          <a:spcPct val="20000"/>
        </a:spcBef>
        <a:spcAft>
          <a:spcPct val="0"/>
        </a:spcAft>
        <a:buClr>
          <a:schemeClr val="tx2"/>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6.xml"/><Relationship Id="rId7" Type="http://schemas.openxmlformats.org/officeDocument/2006/relationships/image" Target="../media/image15.png"/><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10.emf"/><Relationship Id="rId5" Type="http://schemas.openxmlformats.org/officeDocument/2006/relationships/oleObject" Target="../embeddings/oleObject11.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19.xml"/><Relationship Id="rId7" Type="http://schemas.openxmlformats.org/officeDocument/2006/relationships/image" Target="../media/image17.emf"/><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10.emf"/><Relationship Id="rId5" Type="http://schemas.openxmlformats.org/officeDocument/2006/relationships/oleObject" Target="../embeddings/oleObject12.bin"/><Relationship Id="rId4" Type="http://schemas.openxmlformats.org/officeDocument/2006/relationships/notesSlide" Target="../notesSlides/notesSlide3.xml"/><Relationship Id="rId9" Type="http://schemas.openxmlformats.org/officeDocument/2006/relationships/image" Target="../media/image19.png"/></Relationships>
</file>

<file path=ppt/slides/_rels/slide4.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tags" Target="../tags/tag25.xml"/><Relationship Id="rId18" Type="http://schemas.openxmlformats.org/officeDocument/2006/relationships/tags" Target="../tags/tag30.xml"/><Relationship Id="rId26" Type="http://schemas.openxmlformats.org/officeDocument/2006/relationships/image" Target="../media/image23.png"/><Relationship Id="rId3" Type="http://schemas.openxmlformats.org/officeDocument/2006/relationships/tags" Target="../tags/tag15.xml"/><Relationship Id="rId21" Type="http://schemas.openxmlformats.org/officeDocument/2006/relationships/slideLayout" Target="../slideLayouts/slideLayout12.xml"/><Relationship Id="rId7" Type="http://schemas.openxmlformats.org/officeDocument/2006/relationships/tags" Target="../tags/tag19.xml"/><Relationship Id="rId12" Type="http://schemas.openxmlformats.org/officeDocument/2006/relationships/tags" Target="../tags/tag24.xml"/><Relationship Id="rId17" Type="http://schemas.openxmlformats.org/officeDocument/2006/relationships/tags" Target="../tags/tag29.xml"/><Relationship Id="rId25" Type="http://schemas.openxmlformats.org/officeDocument/2006/relationships/image" Target="../media/image22.png"/><Relationship Id="rId2" Type="http://schemas.openxmlformats.org/officeDocument/2006/relationships/tags" Target="../tags/tag14.xml"/><Relationship Id="rId16" Type="http://schemas.openxmlformats.org/officeDocument/2006/relationships/tags" Target="../tags/tag28.xml"/><Relationship Id="rId20" Type="http://schemas.openxmlformats.org/officeDocument/2006/relationships/tags" Target="../tags/tag32.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tags" Target="../tags/tag23.xml"/><Relationship Id="rId24" Type="http://schemas.openxmlformats.org/officeDocument/2006/relationships/image" Target="../media/image21.png"/><Relationship Id="rId5" Type="http://schemas.openxmlformats.org/officeDocument/2006/relationships/tags" Target="../tags/tag17.xml"/><Relationship Id="rId15" Type="http://schemas.openxmlformats.org/officeDocument/2006/relationships/tags" Target="../tags/tag27.xml"/><Relationship Id="rId23" Type="http://schemas.openxmlformats.org/officeDocument/2006/relationships/image" Target="../media/image20.png"/><Relationship Id="rId10" Type="http://schemas.openxmlformats.org/officeDocument/2006/relationships/tags" Target="../tags/tag22.xml"/><Relationship Id="rId19" Type="http://schemas.openxmlformats.org/officeDocument/2006/relationships/tags" Target="../tags/tag31.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tags" Target="../tags/tag26.xml"/><Relationship Id="rId22" Type="http://schemas.openxmlformats.org/officeDocument/2006/relationships/notesSlide" Target="../notesSlides/notesSlide4.xml"/><Relationship Id="rId27"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9.png"/><Relationship Id="rId4" Type="http://schemas.openxmlformats.org/officeDocument/2006/relationships/image" Target="../media/image26.png"/><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355" y="1415733"/>
            <a:ext cx="8775290" cy="1470025"/>
          </a:xfrm>
        </p:spPr>
        <p:txBody>
          <a:bodyPr/>
          <a:lstStyle/>
          <a:p>
            <a:r>
              <a:rPr lang="en-GB" sz="4400" dirty="0" err="1"/>
              <a:t>Unitaid</a:t>
            </a:r>
            <a:r>
              <a:rPr lang="en-GB" sz="4400" dirty="0"/>
              <a:t> </a:t>
            </a:r>
            <a:endParaRPr lang="en-US" sz="4400" dirty="0"/>
          </a:p>
        </p:txBody>
      </p:sp>
      <p:sp>
        <p:nvSpPr>
          <p:cNvPr id="4" name="AutoShape 2" descr="Bildergebnis für gavi logo"/>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4760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4950" y="1815799"/>
            <a:ext cx="7175650" cy="4260635"/>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27" name="Object 26"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8285" name="think-cell Slide" r:id="rId5" imgW="270" imgH="270" progId="TCLayout.ActiveDocument.1">
                  <p:embed/>
                </p:oleObj>
              </mc:Choice>
              <mc:Fallback>
                <p:oleObj name="think-cell Slide" r:id="rId5" imgW="270" imgH="27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44498" y="484578"/>
            <a:ext cx="9448802" cy="831600"/>
          </a:xfrm>
          <a:noFill/>
          <a:effectLst/>
        </p:spPr>
        <p:txBody>
          <a:bodyPr wrap="square">
            <a:noAutofit/>
          </a:bodyPr>
          <a:lstStyle/>
          <a:p>
            <a:pPr lvl="0">
              <a:defRPr/>
            </a:pPr>
            <a:r>
              <a:rPr lang="en-US" sz="2400" dirty="0"/>
              <a:t>Unitaid finds better ways to prevent, treat and diagnose HIV/ AIDS, tuberculosis and malaria more affordably, effectively and quickly</a:t>
            </a:r>
          </a:p>
        </p:txBody>
      </p:sp>
      <p:sp>
        <p:nvSpPr>
          <p:cNvPr id="26628" name="AutoShape 4" descr="data:image/jpeg;base64,/9j/4AAQSkZJRgABAQAAAQABAAD/2wCEAAkGBxIQEBUUEBQWFBIUFRQUFxQVFBUYFBcUFBQXFhUYFRUYHCggGBomHBQWITEhJSkrLi4uFx8zODMsNyguLisBCgoKBQUFDgUFDisZExkrKysrKysrKysrKysrKysrKysrKysrKysrKysrKysrKysrKysrKysrKysrKysrKysrK//AABEIAOcA2gMBIgACEQEDEQH/xAAbAAABBQEBAAAAAAAAAAAAAAAAAgMEBQYBB//EAEgQAAIBAgIFCAYGCAQGAwAAAAECAAMRBCEFBhIxQRMiUWFxgZGhMkJScrHBBxQjM2LRQ4KSorLC4fAVY3PSNVOTo7PxFiQ0/8QAFAEBAAAAAAAAAAAAAAAAAAAAAP/EABQRAQAAAAAAAAAAAAAAAAAAAAD/2gAMAwEAAhEDEQA/APcYQhAIQhAIQhAIQhAIQhAJSa44s0sHUKkqx2VBBIN2YXsRuyvLuY76SsRalST2nLdyLb+cQMzhNF4rEoH5S6m/p1GO423Zx4apV/ap+Lf7ZpdE0+TwtMcdhT3tmfjJIqtAyZ1cxaAlXGQvzajg5dwlz9HWkHqGslR2ewRl2mLW9INa592XdA33zJ6lNyWkHp9Iq0+9Gv8AyGB6PCEIBCEIBCEIBCEIBCEIBCEIBCEIBCEIBIaaVotWNEVF5UC5W+fYDuJ6t4mV1q1sNzQwhu19lqi5m+7Zp249fh0yhOrVcUxUB+0vtbAPOHEEN7XV5wPVITCava5lSKeMvlkKtucOqoPnv6embmnUDAFSCpFwQbgjpBEBUIQgE87+kKpymLp0xwQD9aox+QWbzF46lRF6tRUH4mAv2X3zzqpXXFaVDIboaikH8NJAb5+5A11VLKANwy8BEKserDMTirAXhxnMex5HS6npqr/3VAP8ZmzojOYzXdTTxVOoOKKw95GP9IHpUJAwGmcPX+6qqxPq3s37Jzk+AQhEVaqopZiFUC5JNgB1kwFys0jp7D4d1Sq4DMdwz2QeL29EdszGntc2c8lggc+bylucSeFNfmfDjI2D1Lq1KbPWfYqtmqnnZ/5h6+r+kD0JWBAINwcwRuI6p2eb6G01W0dV5HEgmlf0d5UH1qZ4r1fOeiYeutRQ6EMrC4I3EQHIQhAIQhAIQhAJidc9ZDc4bDnnHm1GXfc5bC9fT4dNtq63BHSLZGx7jwnleIwzaOxg2xtqDcMRmyNltD8Q+IgXWgdDLh126ljUP7vUOvrlkMSb9UVVs6hlNxa4tuIPGRoDeldD08SNoc2pwcfBhxlHgNJYnRtTZYXpk32CeY3SUb1T/ZE0lMkbpIq0UrIVqKCDwPxB4GAttcsKKIqbRLH9EB9pfoI3Add7TM4zWrF4ptjDqUHRTze34ntl3W7ZJoan0xUJZy1Pgu49jN+Vpf4elTpLs01CgcFFh39MDKYXVKtUO1XqbJO/Mu57Te3mZf6L1fo4dttdouARtMenfYCwlhtkzoWB18zOqsUqxxVgcQRjSeh6OKA5VSSt9khiCL7+o7hvktVjirAxuO1E40Kv6tQfzL+UhJpLSGjyBV2mTdapz0Pu1Bu7L909DE44DAhgCDkQRcEdYMDOUNesOaRZ1Zag/RgXufwvut227JnatbF6VqWHNpA7sxST3j6zf3YTR4nU3DPUDjaRb3amp5p7DvXu7rS9o0kpqEpqFUbgBYCBXaE0DRwguvOqEZ1CM+xR6olkXnCYkmBE0xouniqey4sw9FuKn8uqZLQ2k6uja5o178iTnxAvudOrpHzm5QTB604765iEo0FDbJ2Qw3s532Psj8zA9IpuGAKkEEAgjMEHcQYqQdCaP+rUEpbRbZGZPSTc26Bc5CToBCEIBCEIBKbWnQoxdGw+9S7IevipPQfyPCXMIHm2qmkirHD1Mszs33hh6SHz85oatGx6jK3XzQhVvrVIWzHKW4N6rjyB7j0yZoHSIxVHP7xbBx18GHUfzgPKscVYrYtFqsAuTvilWKVY4qwEqscVYpVi1WBxVjirOqscAgcVYqcJnCYATOEzhMSTA7eJJnCYkmB0mAF4mRNM6TXC0S5zO5V9puHd0wKrXHTfIpyVM/aOMyPUQ/M/n1R/UfQHIpy1QfauOaD6iH4E/Cw6ZS6paIbGV2xFfnIrXz3PU6LeyMvIdM9FgEIQgEIQgEIQgEIQgU+tWklw+GcsAxcGmqnMEsDvHEAXJ7Jk9RtHtzqxuFI2FHtZ84npta3jG9bsS2Lxq0E3IeTHRtGxqN3Wt+rNdQoLSpqiblAUd0Dj5mdVYpVi1WBxVjirOqscVYHFWOKsUiSn01rRQwpKj7SoPUXgfxNuHZmeqBdBIFZ5+2tGOxJIw6WH+XTLke8zXHwneQ0wc/tf26Y8rwN6UMQ0wbaZ0nhs6qsVH/Mpgr3utvjLfROu1KpZa68kT6170z2nevmOuBoiZwmLZQRdTcHMW3EdRjJMDpMSTOEzhMDoa0ptb9F8vR20zeldgOlTbaHbkD3dctiYqm3CBTfR9pYPSNBrbVPNetCc+8E+YmunmGkVOj8ctRPQJ2wBxRsnT4+U9NpuGAZTcEAg9IOYMBUIQgEIQgEJncdrnhqTMvPdlJUhV4qbHNiOIlViPpBH6OgT1s4HkAfjA28jaTxYo0alQ+ojN2kDId5sJhTrhjav3VJR7tN2PiTbyjNelpPFKVqbewd4bYQZG4uABAVqNhTUrVKz5lcrni73LHtt/FNm4zlfqzoxsNh9l7bZZmaxuM8hn2ASyCwOKscVZ1VjirA4qxxFhKzWjSn1XDMy/eNzE948e4AnuECj1v1lYMcPhidq+y7rvucthLet0nu3xWrupagCpixtMcxSvzR759Y9W7tjeoGhQf8A7NQXNyKd/Bn7b3A75uICaVMKAFAVRuAAAHYBFQhAJntOapUcQCyAUqvtKOaT+NfmM+2aGEDzXROla2jqxo4gHk75rv2QfXpnivV28Zu3syhlIIIBuNxB3ESHrXoQYqidkfaoCUPT0qeo/G0odQdKEhsO59EFkv7N+cvcTfvPRA0ZMSTFVRY2jRaB0mI27RLNG2aBWa54XlMPtjfTIP6rZN8j3SRqfrDRGGSnWqKjpdRtm11vdczluNu6TLK6MjZggqR1EZyhr6o0j6DuvbZh8oG8o4hHF0ZWHSrAjyjk8wq6qVVN6dRSe9T5XnU/xKh6L1CB0OKg/ZN/hA9OhPN01yxtLKqqt79MqT4W+E9CwlblKaP7aq37QB+cDzTV7CpiMZU5RdpbVHsb7zUFv4ps6OBo0/QpID1IL+MyWoeeJf8A0m/jSbZlzgdD9AigxnFWOKsAF4tVnVWLAgcCxU4TEkwFLvmF+kOuXr0qS8Evb8VRrD+EeM3NM5zBayf8Vp33beH8Lr/WBv8ABYYUqaU13IoUdwtH4QgEIQgEIQgE83x6/VNLArkrVFb9Wrk/mW8J6RPOvpA//bTtv5NP/I9oGxx3A90hM0maROQ7ZXM0DrNG2acZo0zQFM0RyhG4xDNG2aA99ZYcZz66eIEjM0bJvugMa3i9JD0PbxU/lLHRmntihSX2aaDwUCV+tP3A99f4WmYWqbQLrVfG08NinNZtldl0vYnnba23DqM3GH0nh6noVaZPRtgHwOcYxmpuEqEmzozEklXO8m5ya4lTifo+H6OuR1OgPmCPhA1i0+iKCTBHVHHUc6Lg/wCnVZD52HnEVtIaUwovV29kWzdUdc912F/jA9CtacJldq/pE4nDJUa20bhrbtpSRu7LHvk4mB0mJJnCYkmAtDnMR9INEpiKVVeKWHvU2v8ABh4TZ3kDWfRv1rDEKL1F56dbDeveCR22gXODxAq01dfRdQw7CLx6Yn6P9NC31aobEXNO/Eb2XtBue89E20AhCEAhCEAnm2lH+taWCjNVqIn6tLN/MPNhrTpoYSgSD9q91pjr4seob/AcZmtRdHEbWIfjdUvxF+e3iLeMDRaSfcO0yvZovFVtpieHDsEjM0BTNG2aJZo2zQH6NPav1RVRKa+kQPeYCcouEpljuF27gJmNAaEfHO/PC7NmZiCc2JyAv1GBfVNJ4ZPXU9nO+Ei1dZKI9EM3cAPMyzw+oFIfeVnb3VVfjtSyw+puDTfTLnpZ2+AIHlAwel9M8ugULsgMGuTc5Aj5ztDR20inpAPiJ6dh9EYen6FGmp6Qi38bXky0DsIQgEgaewfL4arTGZZDs+8M18wJPhAwf0d43KpRPVUXyVv5Zr2mB0kp0fpLbA+zLbY66dS+2O47XgJvSwIBGYOYPSDA4TEkzhMSTA6TF0qljnujRMSTAzetmrrBjiMMDe+06r6QYZ7aW48SO+StXddEcBMUdl9wqeo3veyfLsl7Sr237pVaY1ZoYm7r9nUO9lGRP4l6esWMDTo4YAqQQcwQbgjqMVPNv8Ax+FP2DEi/6Opa/ajWv5xX+I6WGX2v/RQ+exA9HlDpzWqhhgQpFSr7CnIH8bcOzfMm+C0nicqhcKd+04Re9V3+EsNGanU6fOxDbZHqjJO87z5QKzAYGtpKsatcnk72LbhYepTHR1/OazGVlRRTQAAACw3BRuAnMRjQo2aQAAFhYWAHQolazwOs0bZolmjbNAUzRvebdMSzR7BJc36PjAZ1ixHJ0Co3tZR2cfKW/wBHeD2MM1Q76rm3upzR57UyWmnbEYhaVPM3CDo2mOf99U9QwOFWjTSmvoooUdw3wH4QhAIQhAIQhAIQhAzmu+iPrFDbQXqUrsBxK+uvkD3dcrtSNLcpT5Fzz6Y5vXT/AKbuwiTddtP/AFenyVM/a1BmRvRDkT2ncO88JA1M0LySctUHPcc0H1UPHtPw7YGjfKIJnXa8bJgdJiSZwtG2aApmjfKEbsolmjbNAkjGsOgwOkT7PnITNG2aBMqaRbgAJDrYhm9I3+HhGmaNs0BTNG2aJZo2zQFM0aZpwtOWgEnqCKJ5PNtk2v7VpCAkjCVdk57jArtQzT+ufa/ebLbF/bPpX/Fa/nPTJ5hrJo8owr07jMFrbw18nHf5zb6r6aGLohj94tlqDr4EdR3+I4QLiEIQCEIQCEIQCQNN6UTC0WqPnwVeLMdwH97gZNqVAqlmICgEkncAMyTPNNI4qppTFhUuKS32b+qgI2nI6Tl5CAvV7R742u1fEc5A1zfc78FH4QLd1hNtVfhG6FBaNNadMWVRYfMnrJziSYHSYhmnCbwcqilnIAGZJNgICHMaZpFw2sWHquU2rZ2BYWDdh/O0m1KPRAYZo2zTtQEbxGWaB1mjbNEs0bZoCmaNs0SzRtmgKZo2TOqpO7OSaWCJ9LL4wIyrHzhWAvbu4xWLxtHDDM3b2Rmx/KVmF1m555RQEO7ZzK9vTAmgRYElmktQbVMgg5gjcZHKEGxgScOQ6lGzBFrHiOImeoVX0biwwuaZ4e3TJzHvD4gdMuk35b5zWKkjYcmpkVzU8dvgB033f+oG2w1daiK6G6sAQRxBjkxP0cYmqVqUyL0VzDey53qOm+/q75toBCEIBCEIHHUEEEXByIO4g7wRPN9YNEVNH1xWw9+SJyO/ZJ3o3Sp4fnPSYxikV1KOAysLEHcRAo9E6VTFU9pcmHpLxU/MHgY+UN5jtMaJq6Pq8rQJNO+Tb9m/q1BxHX847i9b2amBSTZqHIk5gH8A49/nAv8ASul6WFXnG7ncg9I9vQOuZW+J0lUyypg9Ypp2+03n2STorVtqh5TFEi+eyTz2988Ozf2TVU9lFCoAqjcALAQM/jNTU5MclUPKAZ7Xose7NfOVK4zF4I7Lg7PANmp91hNm1aM1aoIsQCDvBzHhAqMLrRSbKoCh8R4iWNOtRq+gyn3SL+ErMZoWg+4FD+A5fsnLwlFpTRfIAMG2gTbdYjK/T1QNXiKGyLgyGzRzR9Xbwqnedi3euXykYmB0tJgw6KNpz2kmwkRFuQOuN611LUlX2m8gL/lAdr6coU8l5x6FGXjulVW0zXrnYoqRfggJbx4SRojRFJqavUuxOdr2Xfluz85ocNs0xZFCjoAtAp9FapljtYlrcdhTdj7z8O7xmh0hoHD1qYTYFMqLIyAAr2+0OowWvHVrQMTVpYjR1TPNCd+fJv8A7W8+0TQ4DH0sSuWTDep9IdnSOuXFULUUq4DKd4OYmQ0vq49E8rhixUZ2B56dntDz7YF9sLSBdyABx6P6zOEVdJYgJTyprxO5V4s3WeA/rGaLYnSDrTuLLbaNrKPxN0nqnoehdHU8LTCUx1sx9Jm6T+XCBL0bgUw9JadMWVR3k8SekmSZwGdgEIQgEIQgIcyO7R9xI7iBHrWIIIuDkQcwQeBEp8HoWhQcui84m4ub7PUvR8ZcOIw4gMO0Yd484kd1gNO8YepHXWR3WA29WVmmTtUj1EHzt85YOkh4yjdGHUfhAkasttYcjoZh42PznQJG1QqZVF91vG4PwEn1Esx7TA7hVu47fhKrW+pz0XoUt+0bfyy7wS87sEz2mjymM2egovgAT8TAtMM2yqr0ADwEkpUkZEj6LAko8kI8ioskIsCSjyQjSMgj6CA9QRVvsgC52jYAXJ3k23mS0aRkEkIIEhGjwjCCPiB2EIQCEIQOERp0j0IEJ6cYenLIrG2owKp6UZelLZqEaahAqHoxlqMuGoRtsPApmoRpsNLo4eIOGgYDRONGGqttAkWKEDfcN19hl0NZ6XsP+7+cuKugqLElqYJJJJzFyd+4xr/45h/+WPFvzgVh1opcEf8Ad/OVeivtsUz++9ui+QH701K6v0B+iXvufiZKw+jKaegir7qgHxgQVoRxaEshh4sYeBAWjHkpSauHji0IERKUfSnJK0I8tGBHSnH0px1acWBA4qxUIQCEIQCEIQCEIQCEIQCcKwhASaYiTREIQOGhEnDwhA59XnPq8IQO/V4DDzsIHRh4oURCEDopCKCCEIHbTsIQCEIQCEIQCE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6630" name="AutoShape 6" descr="data:image/jpeg;base64,/9j/4AAQSkZJRgABAQAAAQABAAD/2wCEAAkGBxIQEBUUEBQWFBIUFRQUFxQVFBUYFBcUFBQXFhUYFRUYHCggGBomHBQWITEhJSkrLi4uFx8zODMsNyguLisBCgoKBQUFDgUFDisZExkrKysrKysrKysrKysrKysrKysrKysrKysrKysrKysrKysrKysrKysrKysrKysrKysrK//AABEIAOcA2gMBIgACEQEDEQH/xAAbAAABBQEBAAAAAAAAAAAAAAAAAgMEBQYBB//EAEgQAAIBAgIFCAYGCAQGAwAAAAECAAMRBCEFBhIxQRMiUWFxgZGhMkJScrHBBxQjM2LRQ4KSorLC4fAVY3PSNVOTo7PxFiQ0/8QAFAEBAAAAAAAAAAAAAAAAAAAAAP/EABQRAQAAAAAAAAAAAAAAAAAAAAD/2gAMAwEAAhEDEQA/APcYQhAIQhAIQhAIQhAIQhAJSa44s0sHUKkqx2VBBIN2YXsRuyvLuY76SsRalST2nLdyLb+cQMzhNF4rEoH5S6m/p1GO423Zx4apV/ap+Lf7ZpdE0+TwtMcdhT3tmfjJIqtAyZ1cxaAlXGQvzajg5dwlz9HWkHqGslR2ewRl2mLW9INa592XdA33zJ6lNyWkHp9Iq0+9Gv8AyGB6PCEIBCEIBCEIBCEIBCEIBCEIBCEIBCEIBIaaVotWNEVF5UC5W+fYDuJ6t4mV1q1sNzQwhu19lqi5m+7Zp249fh0yhOrVcUxUB+0vtbAPOHEEN7XV5wPVITCava5lSKeMvlkKtucOqoPnv6embmnUDAFSCpFwQbgjpBEBUIQgE87+kKpymLp0xwQD9aox+QWbzF46lRF6tRUH4mAv2X3zzqpXXFaVDIboaikH8NJAb5+5A11VLKANwy8BEKserDMTirAXhxnMex5HS6npqr/3VAP8ZmzojOYzXdTTxVOoOKKw95GP9IHpUJAwGmcPX+6qqxPq3s37Jzk+AQhEVaqopZiFUC5JNgB1kwFys0jp7D4d1Sq4DMdwz2QeL29EdszGntc2c8lggc+bylucSeFNfmfDjI2D1Lq1KbPWfYqtmqnnZ/5h6+r+kD0JWBAINwcwRuI6p2eb6G01W0dV5HEgmlf0d5UH1qZ4r1fOeiYeutRQ6EMrC4I3EQHIQhAIQhAIQhAJidc9ZDc4bDnnHm1GXfc5bC9fT4dNtq63BHSLZGx7jwnleIwzaOxg2xtqDcMRmyNltD8Q+IgXWgdDLh126ljUP7vUOvrlkMSb9UVVs6hlNxa4tuIPGRoDeldD08SNoc2pwcfBhxlHgNJYnRtTZYXpk32CeY3SUb1T/ZE0lMkbpIq0UrIVqKCDwPxB4GAttcsKKIqbRLH9EB9pfoI3Add7TM4zWrF4ptjDqUHRTze34ntl3W7ZJoan0xUJZy1Pgu49jN+Vpf4elTpLs01CgcFFh39MDKYXVKtUO1XqbJO/Mu57Te3mZf6L1fo4dttdouARtMenfYCwlhtkzoWB18zOqsUqxxVgcQRjSeh6OKA5VSSt9khiCL7+o7hvktVjirAxuO1E40Kv6tQfzL+UhJpLSGjyBV2mTdapz0Pu1Bu7L909DE44DAhgCDkQRcEdYMDOUNesOaRZ1Zag/RgXufwvut227JnatbF6VqWHNpA7sxST3j6zf3YTR4nU3DPUDjaRb3amp5p7DvXu7rS9o0kpqEpqFUbgBYCBXaE0DRwguvOqEZ1CM+xR6olkXnCYkmBE0xouniqey4sw9FuKn8uqZLQ2k6uja5o178iTnxAvudOrpHzm5QTB604765iEo0FDbJ2Qw3s532Psj8zA9IpuGAKkEEAgjMEHcQYqQdCaP+rUEpbRbZGZPSTc26Bc5CToBCEIBCEIBKbWnQoxdGw+9S7IevipPQfyPCXMIHm2qmkirHD1Mszs33hh6SHz85oatGx6jK3XzQhVvrVIWzHKW4N6rjyB7j0yZoHSIxVHP7xbBx18GHUfzgPKscVYrYtFqsAuTvilWKVY4qwEqscVYpVi1WBxVjirOqscAgcVYqcJnCYATOEzhMSTA7eJJnCYkmB0mAF4mRNM6TXC0S5zO5V9puHd0wKrXHTfIpyVM/aOMyPUQ/M/n1R/UfQHIpy1QfauOaD6iH4E/Cw6ZS6paIbGV2xFfnIrXz3PU6LeyMvIdM9FgEIQgEIQgEIQgEIQgU+tWklw+GcsAxcGmqnMEsDvHEAXJ7Jk9RtHtzqxuFI2FHtZ84npta3jG9bsS2Lxq0E3IeTHRtGxqN3Wt+rNdQoLSpqiblAUd0Dj5mdVYpVi1WBxVjirOqscVYHFWOKsUiSn01rRQwpKj7SoPUXgfxNuHZmeqBdBIFZ5+2tGOxJIw6WH+XTLke8zXHwneQ0wc/tf26Y8rwN6UMQ0wbaZ0nhs6qsVH/Mpgr3utvjLfROu1KpZa68kT6170z2nevmOuBoiZwmLZQRdTcHMW3EdRjJMDpMSTOEzhMDoa0ptb9F8vR20zeldgOlTbaHbkD3dctiYqm3CBTfR9pYPSNBrbVPNetCc+8E+YmunmGkVOj8ctRPQJ2wBxRsnT4+U9NpuGAZTcEAg9IOYMBUIQgEIQgEJncdrnhqTMvPdlJUhV4qbHNiOIlViPpBH6OgT1s4HkAfjA28jaTxYo0alQ+ojN2kDId5sJhTrhjav3VJR7tN2PiTbyjNelpPFKVqbewd4bYQZG4uABAVqNhTUrVKz5lcrni73LHtt/FNm4zlfqzoxsNh9l7bZZmaxuM8hn2ASyCwOKscVZ1VjirA4qxxFhKzWjSn1XDMy/eNzE948e4AnuECj1v1lYMcPhidq+y7rvucthLet0nu3xWrupagCpixtMcxSvzR759Y9W7tjeoGhQf8A7NQXNyKd/Bn7b3A75uICaVMKAFAVRuAAAHYBFQhAJntOapUcQCyAUqvtKOaT+NfmM+2aGEDzXROla2jqxo4gHk75rv2QfXpnivV28Zu3syhlIIIBuNxB3ESHrXoQYqidkfaoCUPT0qeo/G0odQdKEhsO59EFkv7N+cvcTfvPRA0ZMSTFVRY2jRaB0mI27RLNG2aBWa54XlMPtjfTIP6rZN8j3SRqfrDRGGSnWqKjpdRtm11vdczluNu6TLK6MjZggqR1EZyhr6o0j6DuvbZh8oG8o4hHF0ZWHSrAjyjk8wq6qVVN6dRSe9T5XnU/xKh6L1CB0OKg/ZN/hA9OhPN01yxtLKqqt79MqT4W+E9CwlblKaP7aq37QB+cDzTV7CpiMZU5RdpbVHsb7zUFv4ps6OBo0/QpID1IL+MyWoeeJf8A0m/jSbZlzgdD9AigxnFWOKsAF4tVnVWLAgcCxU4TEkwFLvmF+kOuXr0qS8Evb8VRrD+EeM3NM5zBayf8Vp33beH8Lr/WBv8ABYYUqaU13IoUdwtH4QgEIQgEIQgE83x6/VNLArkrVFb9Wrk/mW8J6RPOvpA//bTtv5NP/I9oGxx3A90hM0maROQ7ZXM0DrNG2acZo0zQFM0RyhG4xDNG2aA99ZYcZz66eIEjM0bJvugMa3i9JD0PbxU/lLHRmntihSX2aaDwUCV+tP3A99f4WmYWqbQLrVfG08NinNZtldl0vYnnba23DqM3GH0nh6noVaZPRtgHwOcYxmpuEqEmzozEklXO8m5ya4lTifo+H6OuR1OgPmCPhA1i0+iKCTBHVHHUc6Lg/wCnVZD52HnEVtIaUwovV29kWzdUdc912F/jA9CtacJldq/pE4nDJUa20bhrbtpSRu7LHvk4mB0mJJnCYkmAtDnMR9INEpiKVVeKWHvU2v8ABh4TZ3kDWfRv1rDEKL1F56dbDeveCR22gXODxAq01dfRdQw7CLx6Yn6P9NC31aobEXNO/Eb2XtBue89E20AhCEAhCEAnm2lH+taWCjNVqIn6tLN/MPNhrTpoYSgSD9q91pjr4seob/AcZmtRdHEbWIfjdUvxF+e3iLeMDRaSfcO0yvZovFVtpieHDsEjM0BTNG2aJZo2zQH6NPav1RVRKa+kQPeYCcouEpljuF27gJmNAaEfHO/PC7NmZiCc2JyAv1GBfVNJ4ZPXU9nO+Ei1dZKI9EM3cAPMyzw+oFIfeVnb3VVfjtSyw+puDTfTLnpZ2+AIHlAwel9M8ugULsgMGuTc5Aj5ztDR20inpAPiJ6dh9EYen6FGmp6Qi38bXky0DsIQgEgaewfL4arTGZZDs+8M18wJPhAwf0d43KpRPVUXyVv5Zr2mB0kp0fpLbA+zLbY66dS+2O47XgJvSwIBGYOYPSDA4TEkzhMSTA6TF0qljnujRMSTAzetmrrBjiMMDe+06r6QYZ7aW48SO+StXddEcBMUdl9wqeo3veyfLsl7Sr237pVaY1ZoYm7r9nUO9lGRP4l6esWMDTo4YAqQQcwQbgjqMVPNv8Ax+FP2DEi/6Opa/ajWv5xX+I6WGX2v/RQ+exA9HlDpzWqhhgQpFSr7CnIH8bcOzfMm+C0nicqhcKd+04Re9V3+EsNGanU6fOxDbZHqjJO87z5QKzAYGtpKsatcnk72LbhYepTHR1/OazGVlRRTQAAACw3BRuAnMRjQo2aQAAFhYWAHQolazwOs0bZolmjbNAUzRvebdMSzR7BJc36PjAZ1ixHJ0Co3tZR2cfKW/wBHeD2MM1Q76rm3upzR57UyWmnbEYhaVPM3CDo2mOf99U9QwOFWjTSmvoooUdw3wH4QhAIQhAIQhAIQhAzmu+iPrFDbQXqUrsBxK+uvkD3dcrtSNLcpT5Fzz6Y5vXT/AKbuwiTddtP/AFenyVM/a1BmRvRDkT2ncO88JA1M0LySctUHPcc0H1UPHtPw7YGjfKIJnXa8bJgdJiSZwtG2aApmjfKEbsolmjbNAkjGsOgwOkT7PnITNG2aBMqaRbgAJDrYhm9I3+HhGmaNs0BTNG2aJZo2zQFM0aZpwtOWgEnqCKJ5PNtk2v7VpCAkjCVdk57jArtQzT+ufa/ebLbF/bPpX/Fa/nPTJ5hrJo8owr07jMFrbw18nHf5zb6r6aGLohj94tlqDr4EdR3+I4QLiEIQCEIQCEIQCQNN6UTC0WqPnwVeLMdwH97gZNqVAqlmICgEkncAMyTPNNI4qppTFhUuKS32b+qgI2nI6Tl5CAvV7R742u1fEc5A1zfc78FH4QLd1hNtVfhG6FBaNNadMWVRYfMnrJziSYHSYhmnCbwcqilnIAGZJNgICHMaZpFw2sWHquU2rZ2BYWDdh/O0m1KPRAYZo2zTtQEbxGWaB1mjbNEs0bZoCmaNs0SzRtmgKZo2TOqpO7OSaWCJ9LL4wIyrHzhWAvbu4xWLxtHDDM3b2Rmx/KVmF1m555RQEO7ZzK9vTAmgRYElmktQbVMgg5gjcZHKEGxgScOQ6lGzBFrHiOImeoVX0biwwuaZ4e3TJzHvD4gdMuk35b5zWKkjYcmpkVzU8dvgB033f+oG2w1daiK6G6sAQRxBjkxP0cYmqVqUyL0VzDey53qOm+/q75toBCEIBCEIHHUEEEXByIO4g7wRPN9YNEVNH1xWw9+SJyO/ZJ3o3Sp4fnPSYxikV1KOAysLEHcRAo9E6VTFU9pcmHpLxU/MHgY+UN5jtMaJq6Pq8rQJNO+Tb9m/q1BxHX847i9b2amBSTZqHIk5gH8A49/nAv8ASul6WFXnG7ncg9I9vQOuZW+J0lUyypg9Ypp2+03n2STorVtqh5TFEi+eyTz2988Ozf2TVU9lFCoAqjcALAQM/jNTU5MclUPKAZ7Xose7NfOVK4zF4I7Lg7PANmp91hNm1aM1aoIsQCDvBzHhAqMLrRSbKoCh8R4iWNOtRq+gyn3SL+ErMZoWg+4FD+A5fsnLwlFpTRfIAMG2gTbdYjK/T1QNXiKGyLgyGzRzR9Xbwqnedi3euXykYmB0tJgw6KNpz2kmwkRFuQOuN611LUlX2m8gL/lAdr6coU8l5x6FGXjulVW0zXrnYoqRfggJbx4SRojRFJqavUuxOdr2Xfluz85ocNs0xZFCjoAtAp9FapljtYlrcdhTdj7z8O7xmh0hoHD1qYTYFMqLIyAAr2+0OowWvHVrQMTVpYjR1TPNCd+fJv8A7W8+0TQ4DH0sSuWTDep9IdnSOuXFULUUq4DKd4OYmQ0vq49E8rhixUZ2B56dntDz7YF9sLSBdyABx6P6zOEVdJYgJTyprxO5V4s3WeA/rGaLYnSDrTuLLbaNrKPxN0nqnoehdHU8LTCUx1sx9Jm6T+XCBL0bgUw9JadMWVR3k8SekmSZwGdgEIQgEIQgIcyO7R9xI7iBHrWIIIuDkQcwQeBEp8HoWhQcui84m4ub7PUvR8ZcOIw4gMO0Yd484kd1gNO8YepHXWR3WA29WVmmTtUj1EHzt85YOkh4yjdGHUfhAkasttYcjoZh42PznQJG1QqZVF91vG4PwEn1Esx7TA7hVu47fhKrW+pz0XoUt+0bfyy7wS87sEz2mjymM2egovgAT8TAtMM2yqr0ADwEkpUkZEj6LAko8kI8ioskIsCSjyQjSMgj6CA9QRVvsgC52jYAXJ3k23mS0aRkEkIIEhGjwjCCPiB2EIQCEIQOERp0j0IEJ6cYenLIrG2owKp6UZelLZqEaahAqHoxlqMuGoRtsPApmoRpsNLo4eIOGgYDRONGGqttAkWKEDfcN19hl0NZ6XsP+7+cuKugqLElqYJJJJzFyd+4xr/45h/+WPFvzgVh1opcEf8Ad/OVeivtsUz++9ui+QH701K6v0B+iXvufiZKw+jKaegir7qgHxgQVoRxaEshh4sYeBAWjHkpSauHji0IERKUfSnJK0I8tGBHSnH0px1acWBA4qxUIQCEIQCEIQCEIQCEIQCcKwhASaYiTREIQOGhEnDwhA59XnPq8IQO/V4DDzsIHRh4oURCEDopCKCCEIHbTsIQCEIQCEIQCE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7" name="Content Placeholder 2"/>
          <p:cNvSpPr txBox="1">
            <a:spLocks/>
          </p:cNvSpPr>
          <p:nvPr/>
        </p:nvSpPr>
        <p:spPr>
          <a:xfrm>
            <a:off x="228450" y="1395193"/>
            <a:ext cx="9588650" cy="4525963"/>
          </a:xfrm>
          <a:prstGeom prst="rect">
            <a:avLst/>
          </a:prstGeom>
        </p:spPr>
        <p:txBody>
          <a:bodyPr>
            <a:noAutofit/>
          </a:bodyPr>
          <a:lstStyle>
            <a:lvl1pPr marL="342900" indent="-342900" algn="l" defTabSz="457200" rtl="0" eaLnBrk="1" latinLnBrk="0" hangingPunct="1">
              <a:spcBef>
                <a:spcPct val="20000"/>
              </a:spcBef>
              <a:buClr>
                <a:schemeClr val="accent1"/>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000" dirty="0"/>
          </a:p>
        </p:txBody>
      </p:sp>
      <p:grpSp>
        <p:nvGrpSpPr>
          <p:cNvPr id="40" name="Group 114"/>
          <p:cNvGrpSpPr/>
          <p:nvPr/>
        </p:nvGrpSpPr>
        <p:grpSpPr>
          <a:xfrm>
            <a:off x="228450" y="2886656"/>
            <a:ext cx="5877685" cy="3103417"/>
            <a:chOff x="914268" y="1725283"/>
            <a:chExt cx="8172399" cy="4104547"/>
          </a:xfrm>
        </p:grpSpPr>
        <p:cxnSp>
          <p:nvCxnSpPr>
            <p:cNvPr id="41" name="Straight Arrow Connector 40"/>
            <p:cNvCxnSpPr/>
            <p:nvPr/>
          </p:nvCxnSpPr>
          <p:spPr>
            <a:xfrm flipH="1" flipV="1">
              <a:off x="1380226" y="1725283"/>
              <a:ext cx="2086" cy="385711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3"/>
            <p:cNvCxnSpPr/>
            <p:nvPr/>
          </p:nvCxnSpPr>
          <p:spPr>
            <a:xfrm>
              <a:off x="1382312" y="5571617"/>
              <a:ext cx="6848382" cy="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47" idx="0"/>
            </p:cNvCxnSpPr>
            <p:nvPr/>
          </p:nvCxnSpPr>
          <p:spPr>
            <a:xfrm flipV="1">
              <a:off x="1395759" y="4657642"/>
              <a:ext cx="2382600" cy="218057"/>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8332875" y="5422767"/>
              <a:ext cx="753792" cy="407063"/>
            </a:xfrm>
            <a:prstGeom prst="rect">
              <a:avLst/>
            </a:prstGeom>
            <a:ln>
              <a:noFill/>
            </a:ln>
          </p:spPr>
          <p:txBody>
            <a:bodyPr wrap="none">
              <a:spAutoFit/>
            </a:bodyPr>
            <a:lstStyle/>
            <a:p>
              <a:r>
                <a:rPr lang="en-US" sz="1400" i="1" dirty="0">
                  <a:solidFill>
                    <a:srgbClr val="000000"/>
                  </a:solidFill>
                  <a:latin typeface="+mj-lt"/>
                </a:rPr>
                <a:t>Time</a:t>
              </a:r>
              <a:endParaRPr lang="en-US" sz="1400" i="1" dirty="0">
                <a:latin typeface="+mj-lt"/>
              </a:endParaRPr>
            </a:p>
          </p:txBody>
        </p:sp>
        <p:sp>
          <p:nvSpPr>
            <p:cNvPr id="45" name="Rectangle 44"/>
            <p:cNvSpPr/>
            <p:nvPr/>
          </p:nvSpPr>
          <p:spPr>
            <a:xfrm rot="16200000">
              <a:off x="-354125" y="3100286"/>
              <a:ext cx="2943326" cy="406540"/>
            </a:xfrm>
            <a:prstGeom prst="rect">
              <a:avLst/>
            </a:prstGeom>
            <a:ln>
              <a:noFill/>
            </a:ln>
          </p:spPr>
          <p:txBody>
            <a:bodyPr wrap="square">
              <a:spAutoFit/>
            </a:bodyPr>
            <a:lstStyle/>
            <a:p>
              <a:r>
                <a:rPr lang="en-US" sz="1300" i="1" dirty="0">
                  <a:solidFill>
                    <a:srgbClr val="000000"/>
                  </a:solidFill>
                  <a:latin typeface="+mj-lt"/>
                </a:rPr>
                <a:t>Health /  economic outcomes</a:t>
              </a:r>
              <a:endParaRPr lang="en-US" sz="1300" i="1" dirty="0">
                <a:latin typeface="+mj-lt"/>
              </a:endParaRPr>
            </a:p>
          </p:txBody>
        </p:sp>
        <p:grpSp>
          <p:nvGrpSpPr>
            <p:cNvPr id="46" name="Group 45"/>
            <p:cNvGrpSpPr/>
            <p:nvPr/>
          </p:nvGrpSpPr>
          <p:grpSpPr>
            <a:xfrm>
              <a:off x="2369937" y="1856032"/>
              <a:ext cx="5383712" cy="3719677"/>
              <a:chOff x="2546379" y="1919856"/>
              <a:chExt cx="5111988" cy="4368476"/>
            </a:xfrm>
          </p:grpSpPr>
          <p:cxnSp>
            <p:nvCxnSpPr>
              <p:cNvPr id="48" name="Straight Connector 47"/>
              <p:cNvCxnSpPr/>
              <p:nvPr/>
            </p:nvCxnSpPr>
            <p:spPr>
              <a:xfrm flipH="1">
                <a:off x="3808399" y="1928670"/>
                <a:ext cx="11114" cy="435476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2546379" y="1933570"/>
                <a:ext cx="22231" cy="435476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7647253" y="1929986"/>
                <a:ext cx="11114" cy="435476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5219793" y="1919856"/>
                <a:ext cx="11114" cy="435476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47" name="Freeform 46"/>
            <p:cNvSpPr/>
            <p:nvPr/>
          </p:nvSpPr>
          <p:spPr>
            <a:xfrm>
              <a:off x="3778359" y="1977481"/>
              <a:ext cx="4338359" cy="2680161"/>
            </a:xfrm>
            <a:custGeom>
              <a:avLst/>
              <a:gdLst>
                <a:gd name="connsiteX0" fmla="*/ 0 w 4878175"/>
                <a:gd name="connsiteY0" fmla="*/ 2455824 h 2455824"/>
                <a:gd name="connsiteX1" fmla="*/ 1300480 w 4878175"/>
                <a:gd name="connsiteY1" fmla="*/ 2211984 h 2455824"/>
                <a:gd name="connsiteX2" fmla="*/ 1960880 w 4878175"/>
                <a:gd name="connsiteY2" fmla="*/ 1023264 h 2455824"/>
                <a:gd name="connsiteX3" fmla="*/ 4358640 w 4878175"/>
                <a:gd name="connsiteY3" fmla="*/ 17424 h 2455824"/>
                <a:gd name="connsiteX4" fmla="*/ 4876800 w 4878175"/>
                <a:gd name="connsiteY4" fmla="*/ 362864 h 2455824"/>
                <a:gd name="connsiteX5" fmla="*/ 4480560 w 4878175"/>
                <a:gd name="connsiteY5" fmla="*/ 68224 h 2455824"/>
                <a:gd name="connsiteX0" fmla="*/ 0 w 4876800"/>
                <a:gd name="connsiteY0" fmla="*/ 2455824 h 2455824"/>
                <a:gd name="connsiteX1" fmla="*/ 1300480 w 4876800"/>
                <a:gd name="connsiteY1" fmla="*/ 2211984 h 2455824"/>
                <a:gd name="connsiteX2" fmla="*/ 1960880 w 4876800"/>
                <a:gd name="connsiteY2" fmla="*/ 1023264 h 2455824"/>
                <a:gd name="connsiteX3" fmla="*/ 4358640 w 4876800"/>
                <a:gd name="connsiteY3" fmla="*/ 17424 h 2455824"/>
                <a:gd name="connsiteX4" fmla="*/ 4876800 w 4876800"/>
                <a:gd name="connsiteY4" fmla="*/ 362864 h 2455824"/>
                <a:gd name="connsiteX0" fmla="*/ 0 w 4358640"/>
                <a:gd name="connsiteY0" fmla="*/ 2438400 h 2438400"/>
                <a:gd name="connsiteX1" fmla="*/ 1300480 w 4358640"/>
                <a:gd name="connsiteY1" fmla="*/ 2194560 h 2438400"/>
                <a:gd name="connsiteX2" fmla="*/ 1960880 w 4358640"/>
                <a:gd name="connsiteY2" fmla="*/ 1005840 h 2438400"/>
                <a:gd name="connsiteX3" fmla="*/ 4358640 w 4358640"/>
                <a:gd name="connsiteY3" fmla="*/ 0 h 2438400"/>
                <a:gd name="connsiteX0" fmla="*/ 0 w 4358640"/>
                <a:gd name="connsiteY0" fmla="*/ 2438400 h 2448911"/>
                <a:gd name="connsiteX1" fmla="*/ 1300480 w 4358640"/>
                <a:gd name="connsiteY1" fmla="*/ 2194560 h 2448911"/>
                <a:gd name="connsiteX2" fmla="*/ 2643632 w 4358640"/>
                <a:gd name="connsiteY2" fmla="*/ 420624 h 2448911"/>
                <a:gd name="connsiteX3" fmla="*/ 4358640 w 4358640"/>
                <a:gd name="connsiteY3" fmla="*/ 0 h 2448911"/>
                <a:gd name="connsiteX0" fmla="*/ 0 w 4358640"/>
                <a:gd name="connsiteY0" fmla="*/ 2438400 h 2438400"/>
                <a:gd name="connsiteX1" fmla="*/ 1513840 w 4358640"/>
                <a:gd name="connsiteY1" fmla="*/ 1981200 h 2438400"/>
                <a:gd name="connsiteX2" fmla="*/ 2643632 w 4358640"/>
                <a:gd name="connsiteY2" fmla="*/ 420624 h 2438400"/>
                <a:gd name="connsiteX3" fmla="*/ 4358640 w 4358640"/>
                <a:gd name="connsiteY3" fmla="*/ 0 h 2438400"/>
                <a:gd name="connsiteX0" fmla="*/ 0 w 4358640"/>
                <a:gd name="connsiteY0" fmla="*/ 2438400 h 2438400"/>
                <a:gd name="connsiteX1" fmla="*/ 1361440 w 4358640"/>
                <a:gd name="connsiteY1" fmla="*/ 1930400 h 2438400"/>
                <a:gd name="connsiteX2" fmla="*/ 2643632 w 4358640"/>
                <a:gd name="connsiteY2" fmla="*/ 420624 h 2438400"/>
                <a:gd name="connsiteX3" fmla="*/ 4358640 w 4358640"/>
                <a:gd name="connsiteY3" fmla="*/ 0 h 2438400"/>
                <a:gd name="connsiteX0" fmla="*/ 0 w 4358640"/>
                <a:gd name="connsiteY0" fmla="*/ 2438400 h 2438400"/>
                <a:gd name="connsiteX1" fmla="*/ 1402080 w 4358640"/>
                <a:gd name="connsiteY1" fmla="*/ 1940560 h 2438400"/>
                <a:gd name="connsiteX2" fmla="*/ 2643632 w 4358640"/>
                <a:gd name="connsiteY2" fmla="*/ 420624 h 2438400"/>
                <a:gd name="connsiteX3" fmla="*/ 4358640 w 4358640"/>
                <a:gd name="connsiteY3" fmla="*/ 0 h 2438400"/>
                <a:gd name="connsiteX0" fmla="*/ 0 w 4358640"/>
                <a:gd name="connsiteY0" fmla="*/ 2438400 h 2438400"/>
                <a:gd name="connsiteX1" fmla="*/ 1351280 w 4358640"/>
                <a:gd name="connsiteY1" fmla="*/ 1920240 h 2438400"/>
                <a:gd name="connsiteX2" fmla="*/ 2643632 w 4358640"/>
                <a:gd name="connsiteY2" fmla="*/ 420624 h 2438400"/>
                <a:gd name="connsiteX3" fmla="*/ 4358640 w 4358640"/>
                <a:gd name="connsiteY3" fmla="*/ 0 h 2438400"/>
                <a:gd name="connsiteX0" fmla="*/ 0 w 4358640"/>
                <a:gd name="connsiteY0" fmla="*/ 2438400 h 2438400"/>
                <a:gd name="connsiteX1" fmla="*/ 1412240 w 4358640"/>
                <a:gd name="connsiteY1" fmla="*/ 1960880 h 2438400"/>
                <a:gd name="connsiteX2" fmla="*/ 2643632 w 4358640"/>
                <a:gd name="connsiteY2" fmla="*/ 420624 h 2438400"/>
                <a:gd name="connsiteX3" fmla="*/ 4358640 w 4358640"/>
                <a:gd name="connsiteY3" fmla="*/ 0 h 2438400"/>
              </a:gdLst>
              <a:ahLst/>
              <a:cxnLst>
                <a:cxn ang="0">
                  <a:pos x="connsiteX0" y="connsiteY0"/>
                </a:cxn>
                <a:cxn ang="0">
                  <a:pos x="connsiteX1" y="connsiteY1"/>
                </a:cxn>
                <a:cxn ang="0">
                  <a:pos x="connsiteX2" y="connsiteY2"/>
                </a:cxn>
                <a:cxn ang="0">
                  <a:pos x="connsiteX3" y="connsiteY3"/>
                </a:cxn>
              </a:cxnLst>
              <a:rect l="l" t="t" r="r" b="b"/>
              <a:pathLst>
                <a:path w="4358640" h="2438400">
                  <a:moveTo>
                    <a:pt x="0" y="2438400"/>
                  </a:moveTo>
                  <a:cubicBezTo>
                    <a:pt x="486833" y="2435860"/>
                    <a:pt x="971635" y="2297176"/>
                    <a:pt x="1412240" y="1960880"/>
                  </a:cubicBezTo>
                  <a:cubicBezTo>
                    <a:pt x="1852845" y="1624584"/>
                    <a:pt x="2152565" y="747437"/>
                    <a:pt x="2643632" y="420624"/>
                  </a:cubicBezTo>
                  <a:cubicBezTo>
                    <a:pt x="3134699" y="93811"/>
                    <a:pt x="3872653" y="110067"/>
                    <a:pt x="4358640" y="0"/>
                  </a:cubicBezTo>
                </a:path>
              </a:pathLst>
            </a:cu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mj-lt"/>
              </a:endParaRPr>
            </a:p>
          </p:txBody>
        </p:sp>
      </p:grpSp>
      <p:sp>
        <p:nvSpPr>
          <p:cNvPr id="52" name="Left-Right Arrow 51"/>
          <p:cNvSpPr/>
          <p:nvPr/>
        </p:nvSpPr>
        <p:spPr>
          <a:xfrm>
            <a:off x="2705539" y="5039960"/>
            <a:ext cx="2447512" cy="639652"/>
          </a:xfrm>
          <a:prstGeom prst="leftRightArrow">
            <a:avLst>
              <a:gd name="adj1" fmla="val 67685"/>
              <a:gd name="adj2" fmla="val 36711"/>
            </a:avLst>
          </a:prstGeom>
          <a:solidFill>
            <a:srgbClr val="0078AE"/>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400" dirty="0">
                <a:solidFill>
                  <a:schemeClr val="bg1"/>
                </a:solidFill>
                <a:latin typeface="+mj-lt"/>
              </a:rPr>
              <a:t>Scale-up</a:t>
            </a:r>
          </a:p>
          <a:p>
            <a:pPr algn="ctr"/>
            <a:r>
              <a:rPr lang="en-US" sz="1100" dirty="0">
                <a:solidFill>
                  <a:schemeClr val="bg1"/>
                </a:solidFill>
                <a:latin typeface="+mj-lt"/>
              </a:rPr>
              <a:t>(partners and countries)</a:t>
            </a:r>
          </a:p>
        </p:txBody>
      </p:sp>
      <p:sp>
        <p:nvSpPr>
          <p:cNvPr id="53" name="Left-Right Arrow 52"/>
          <p:cNvSpPr/>
          <p:nvPr/>
        </p:nvSpPr>
        <p:spPr>
          <a:xfrm>
            <a:off x="1284942" y="5603411"/>
            <a:ext cx="2039696" cy="523824"/>
          </a:xfrm>
          <a:prstGeom prst="leftRightArrow">
            <a:avLst>
              <a:gd name="adj1" fmla="val 67685"/>
              <a:gd name="adj2" fmla="val 47503"/>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sz="1400" dirty="0">
                <a:solidFill>
                  <a:srgbClr val="FFFFFF"/>
                </a:solidFill>
                <a:latin typeface="+mj-lt"/>
              </a:rPr>
              <a:t>Unitaid’s grants</a:t>
            </a:r>
          </a:p>
        </p:txBody>
      </p:sp>
      <p:sp>
        <p:nvSpPr>
          <p:cNvPr id="54" name="Rectangle 53"/>
          <p:cNvSpPr/>
          <p:nvPr/>
        </p:nvSpPr>
        <p:spPr>
          <a:xfrm>
            <a:off x="2842600" y="2205396"/>
            <a:ext cx="1243476" cy="523220"/>
          </a:xfrm>
          <a:prstGeom prst="rect">
            <a:avLst/>
          </a:prstGeom>
          <a:ln>
            <a:noFill/>
          </a:ln>
        </p:spPr>
        <p:txBody>
          <a:bodyPr wrap="square" lIns="0" rIns="0">
            <a:spAutoFit/>
          </a:bodyPr>
          <a:lstStyle/>
          <a:p>
            <a:pPr algn="ctr"/>
            <a:r>
              <a:rPr lang="en-US" sz="1400" b="1" dirty="0">
                <a:solidFill>
                  <a:srgbClr val="000000"/>
                </a:solidFill>
                <a:latin typeface="+mj-lt"/>
              </a:rPr>
              <a:t>Adoption and momentum</a:t>
            </a:r>
          </a:p>
        </p:txBody>
      </p:sp>
      <p:sp>
        <p:nvSpPr>
          <p:cNvPr id="55" name="Rectangle 54"/>
          <p:cNvSpPr/>
          <p:nvPr/>
        </p:nvSpPr>
        <p:spPr>
          <a:xfrm>
            <a:off x="4476918" y="2205396"/>
            <a:ext cx="1352265" cy="523220"/>
          </a:xfrm>
          <a:prstGeom prst="rect">
            <a:avLst/>
          </a:prstGeom>
          <a:ln>
            <a:noFill/>
          </a:ln>
        </p:spPr>
        <p:txBody>
          <a:bodyPr wrap="square">
            <a:spAutoFit/>
          </a:bodyPr>
          <a:lstStyle/>
          <a:p>
            <a:pPr algn="ctr"/>
            <a:r>
              <a:rPr lang="en-US" sz="1400" b="1" dirty="0">
                <a:solidFill>
                  <a:schemeClr val="tx2"/>
                </a:solidFill>
                <a:latin typeface="+mj-lt"/>
              </a:rPr>
              <a:t>Full scale impact</a:t>
            </a:r>
          </a:p>
        </p:txBody>
      </p:sp>
      <p:sp>
        <p:nvSpPr>
          <p:cNvPr id="56" name="Down Arrow 55"/>
          <p:cNvSpPr/>
          <p:nvPr/>
        </p:nvSpPr>
        <p:spPr>
          <a:xfrm>
            <a:off x="5013769" y="2681457"/>
            <a:ext cx="278562" cy="227076"/>
          </a:xfrm>
          <a:prstGeom prst="downArrow">
            <a:avLst/>
          </a:prstGeom>
          <a:solidFill>
            <a:schemeClr val="bg1">
              <a:lumMod val="8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latin typeface="+mj-lt"/>
            </a:endParaRPr>
          </a:p>
        </p:txBody>
      </p:sp>
      <p:sp>
        <p:nvSpPr>
          <p:cNvPr id="57" name="Down Arrow 56"/>
          <p:cNvSpPr/>
          <p:nvPr/>
        </p:nvSpPr>
        <p:spPr>
          <a:xfrm>
            <a:off x="2078606" y="2681457"/>
            <a:ext cx="278562" cy="227076"/>
          </a:xfrm>
          <a:prstGeom prst="downArrow">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latin typeface="+mj-lt"/>
            </a:endParaRPr>
          </a:p>
        </p:txBody>
      </p:sp>
      <p:sp>
        <p:nvSpPr>
          <p:cNvPr id="58" name="Down Arrow 57"/>
          <p:cNvSpPr/>
          <p:nvPr/>
        </p:nvSpPr>
        <p:spPr>
          <a:xfrm>
            <a:off x="3185357" y="2681457"/>
            <a:ext cx="278562" cy="227076"/>
          </a:xfrm>
          <a:prstGeom prst="downArrow">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latin typeface="+mj-lt"/>
            </a:endParaRPr>
          </a:p>
        </p:txBody>
      </p:sp>
      <p:sp>
        <p:nvSpPr>
          <p:cNvPr id="59" name="Rectangle 58"/>
          <p:cNvSpPr/>
          <p:nvPr/>
        </p:nvSpPr>
        <p:spPr>
          <a:xfrm>
            <a:off x="1696643" y="2205396"/>
            <a:ext cx="1133267" cy="523220"/>
          </a:xfrm>
          <a:prstGeom prst="rect">
            <a:avLst/>
          </a:prstGeom>
          <a:ln>
            <a:noFill/>
          </a:ln>
        </p:spPr>
        <p:txBody>
          <a:bodyPr wrap="square" lIns="0" rIns="0">
            <a:spAutoFit/>
          </a:bodyPr>
          <a:lstStyle/>
          <a:p>
            <a:pPr algn="ctr"/>
            <a:r>
              <a:rPr lang="en-US" sz="1400" b="1" dirty="0">
                <a:solidFill>
                  <a:srgbClr val="000000"/>
                </a:solidFill>
                <a:latin typeface="+mj-lt"/>
              </a:rPr>
              <a:t>New product/ approach</a:t>
            </a:r>
          </a:p>
        </p:txBody>
      </p:sp>
      <p:sp>
        <p:nvSpPr>
          <p:cNvPr id="60" name="Rectangle 59"/>
          <p:cNvSpPr/>
          <p:nvPr/>
        </p:nvSpPr>
        <p:spPr>
          <a:xfrm>
            <a:off x="841921" y="2205396"/>
            <a:ext cx="829734" cy="523220"/>
          </a:xfrm>
          <a:prstGeom prst="rect">
            <a:avLst/>
          </a:prstGeom>
          <a:ln>
            <a:noFill/>
          </a:ln>
        </p:spPr>
        <p:txBody>
          <a:bodyPr wrap="square" lIns="0" rIns="0">
            <a:spAutoFit/>
          </a:bodyPr>
          <a:lstStyle/>
          <a:p>
            <a:pPr algn="ctr"/>
            <a:r>
              <a:rPr lang="en-US" sz="1400" b="1" dirty="0">
                <a:solidFill>
                  <a:srgbClr val="000000"/>
                </a:solidFill>
                <a:latin typeface="+mj-lt"/>
              </a:rPr>
              <a:t>Proof of concept</a:t>
            </a:r>
          </a:p>
        </p:txBody>
      </p:sp>
      <p:sp>
        <p:nvSpPr>
          <p:cNvPr id="61" name="Down Arrow 60"/>
          <p:cNvSpPr/>
          <p:nvPr/>
        </p:nvSpPr>
        <p:spPr>
          <a:xfrm>
            <a:off x="1155640" y="2681457"/>
            <a:ext cx="278562" cy="227076"/>
          </a:xfrm>
          <a:prstGeom prst="downArrow">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rgbClr val="000000"/>
              </a:solidFill>
              <a:latin typeface="+mj-lt"/>
            </a:endParaRPr>
          </a:p>
        </p:txBody>
      </p:sp>
      <p:grpSp>
        <p:nvGrpSpPr>
          <p:cNvPr id="68" name="Group 70"/>
          <p:cNvGrpSpPr/>
          <p:nvPr/>
        </p:nvGrpSpPr>
        <p:grpSpPr>
          <a:xfrm>
            <a:off x="4515014" y="3333809"/>
            <a:ext cx="2419623" cy="1642650"/>
            <a:chOff x="6775167" y="1435174"/>
            <a:chExt cx="1862130" cy="2221342"/>
          </a:xfrm>
          <a:solidFill>
            <a:schemeClr val="bg1"/>
          </a:solidFill>
        </p:grpSpPr>
        <p:sp>
          <p:nvSpPr>
            <p:cNvPr id="70" name="Rectangle 69"/>
            <p:cNvSpPr/>
            <p:nvPr/>
          </p:nvSpPr>
          <p:spPr>
            <a:xfrm>
              <a:off x="6775167" y="2014170"/>
              <a:ext cx="1862130" cy="1642346"/>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0000" rIns="0" bIns="90000" rtlCol="0" anchor="ctr" anchorCtr="0"/>
            <a:lstStyle/>
            <a:p>
              <a:pPr marL="87313">
                <a:buClr>
                  <a:srgbClr val="B0120E"/>
                </a:buClr>
                <a:buSzPct val="100000"/>
              </a:pPr>
              <a:r>
                <a:rPr lang="en-US" sz="1300" b="1" dirty="0">
                  <a:solidFill>
                    <a:schemeClr val="tx2"/>
                  </a:solidFill>
                  <a:latin typeface="+mj-lt"/>
                  <a:cs typeface="Arial" pitchFamily="34" charset="0"/>
                </a:rPr>
                <a:t>Efficiencies &amp; savings generated for the response</a:t>
              </a:r>
            </a:p>
          </p:txBody>
        </p:sp>
        <p:sp>
          <p:nvSpPr>
            <p:cNvPr id="69" name="Rectangle 68"/>
            <p:cNvSpPr/>
            <p:nvPr/>
          </p:nvSpPr>
          <p:spPr>
            <a:xfrm>
              <a:off x="6775167" y="1435174"/>
              <a:ext cx="1862130" cy="1052326"/>
            </a:xfrm>
            <a:prstGeom prst="rect">
              <a:avLst/>
            </a:pr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90000" rIns="0" bIns="90000" rtlCol="0" anchor="t" anchorCtr="0"/>
            <a:lstStyle/>
            <a:p>
              <a:pPr marL="87313">
                <a:buClr>
                  <a:srgbClr val="B0120E"/>
                </a:buClr>
                <a:buSzPct val="100000"/>
              </a:pPr>
              <a:r>
                <a:rPr lang="en-US" sz="1300" b="1" dirty="0">
                  <a:solidFill>
                    <a:schemeClr val="tx2"/>
                  </a:solidFill>
                  <a:latin typeface="+mj-lt"/>
                  <a:cs typeface="Arial" pitchFamily="34" charset="0"/>
                </a:rPr>
                <a:t>Lives saved/ Infections or cases averted</a:t>
              </a:r>
            </a:p>
          </p:txBody>
        </p:sp>
      </p:grpSp>
      <p:grpSp>
        <p:nvGrpSpPr>
          <p:cNvPr id="62" name="Group 61"/>
          <p:cNvGrpSpPr/>
          <p:nvPr/>
        </p:nvGrpSpPr>
        <p:grpSpPr>
          <a:xfrm>
            <a:off x="5935644" y="3633760"/>
            <a:ext cx="398044" cy="408290"/>
            <a:chOff x="7546353" y="2109271"/>
            <a:chExt cx="540000" cy="540000"/>
          </a:xfrm>
        </p:grpSpPr>
        <p:sp>
          <p:nvSpPr>
            <p:cNvPr id="63" name="Oval 62"/>
            <p:cNvSpPr/>
            <p:nvPr/>
          </p:nvSpPr>
          <p:spPr>
            <a:xfrm>
              <a:off x="7546353" y="2109271"/>
              <a:ext cx="540000" cy="540000"/>
            </a:xfrm>
            <a:prstGeom prst="ellipse">
              <a:avLst/>
            </a:prstGeom>
            <a:solidFill>
              <a:schemeClr val="bg1"/>
            </a:solidFill>
            <a:ln w="28575">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chemeClr val="tx1"/>
                </a:solidFill>
                <a:latin typeface="+mj-lt"/>
              </a:endParaRPr>
            </a:p>
          </p:txBody>
        </p:sp>
        <p:pic>
          <p:nvPicPr>
            <p:cNvPr id="64" name="Picture 18" descr="Afficher l'image d'origine"/>
            <p:cNvPicPr>
              <a:picLocks noChangeAspect="1" noChangeArrowheads="1"/>
            </p:cNvPicPr>
            <p:nvPr/>
          </p:nvPicPr>
          <p:blipFill>
            <a:blip r:embed="rId7" cstate="print"/>
            <a:srcRect/>
            <a:stretch>
              <a:fillRect/>
            </a:stretch>
          </p:blipFill>
          <p:spPr bwMode="auto">
            <a:xfrm>
              <a:off x="7587869" y="2186727"/>
              <a:ext cx="434957" cy="434872"/>
            </a:xfrm>
            <a:prstGeom prst="rect">
              <a:avLst/>
            </a:prstGeom>
            <a:noFill/>
            <a:ln w="28575">
              <a:noFill/>
            </a:ln>
          </p:spPr>
        </p:pic>
      </p:grpSp>
      <p:grpSp>
        <p:nvGrpSpPr>
          <p:cNvPr id="65" name="Group 64"/>
          <p:cNvGrpSpPr/>
          <p:nvPr/>
        </p:nvGrpSpPr>
        <p:grpSpPr>
          <a:xfrm>
            <a:off x="5935644" y="4492508"/>
            <a:ext cx="398044" cy="408290"/>
            <a:chOff x="9366000" y="2104413"/>
            <a:chExt cx="540000" cy="540000"/>
          </a:xfrm>
        </p:grpSpPr>
        <p:sp>
          <p:nvSpPr>
            <p:cNvPr id="66" name="Oval 65"/>
            <p:cNvSpPr/>
            <p:nvPr/>
          </p:nvSpPr>
          <p:spPr>
            <a:xfrm>
              <a:off x="9366000" y="2104413"/>
              <a:ext cx="540000" cy="540000"/>
            </a:xfrm>
            <a:prstGeom prst="ellipse">
              <a:avLst/>
            </a:prstGeom>
            <a:solidFill>
              <a:schemeClr val="bg1"/>
            </a:solidFill>
            <a:ln w="28575">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a:solidFill>
                  <a:schemeClr val="tx1"/>
                </a:solidFill>
                <a:latin typeface="+mj-lt"/>
              </a:endParaRPr>
            </a:p>
          </p:txBody>
        </p:sp>
        <p:pic>
          <p:nvPicPr>
            <p:cNvPr id="67" name="Picture 5" descr="Résultat de recherche d'images pour &quot;cost saving icon&quot;"/>
            <p:cNvPicPr>
              <a:picLocks noChangeAspect="1" noChangeArrowheads="1"/>
            </p:cNvPicPr>
            <p:nvPr/>
          </p:nvPicPr>
          <p:blipFill>
            <a:blip r:embed="rId8" cstate="print"/>
            <a:srcRect/>
            <a:stretch>
              <a:fillRect/>
            </a:stretch>
          </p:blipFill>
          <p:spPr bwMode="auto">
            <a:xfrm>
              <a:off x="9433861" y="2172313"/>
              <a:ext cx="404278" cy="404199"/>
            </a:xfrm>
            <a:prstGeom prst="rect">
              <a:avLst/>
            </a:prstGeom>
            <a:noFill/>
            <a:ln w="28575">
              <a:noFill/>
            </a:ln>
          </p:spPr>
        </p:pic>
      </p:grpSp>
      <p:sp>
        <p:nvSpPr>
          <p:cNvPr id="5" name="Rounded Rectangle 4"/>
          <p:cNvSpPr/>
          <p:nvPr/>
        </p:nvSpPr>
        <p:spPr>
          <a:xfrm>
            <a:off x="7658100" y="2821861"/>
            <a:ext cx="2082800" cy="305167"/>
          </a:xfrm>
          <a:prstGeom prst="roundRect">
            <a:avLst/>
          </a:prstGeom>
          <a:ln>
            <a:no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a:t>Access</a:t>
            </a:r>
          </a:p>
        </p:txBody>
      </p:sp>
      <p:sp>
        <p:nvSpPr>
          <p:cNvPr id="71" name="Rounded Rectangle 70"/>
          <p:cNvSpPr/>
          <p:nvPr/>
        </p:nvSpPr>
        <p:spPr>
          <a:xfrm>
            <a:off x="7658100" y="3623370"/>
            <a:ext cx="2082800" cy="305167"/>
          </a:xfrm>
          <a:prstGeom prst="roundRect">
            <a:avLst/>
          </a:prstGeom>
          <a:ln>
            <a:no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a:t>Innovation</a:t>
            </a:r>
          </a:p>
        </p:txBody>
      </p:sp>
      <p:sp>
        <p:nvSpPr>
          <p:cNvPr id="72" name="Rounded Rectangle 71"/>
          <p:cNvSpPr/>
          <p:nvPr/>
        </p:nvSpPr>
        <p:spPr>
          <a:xfrm>
            <a:off x="7658100" y="4628079"/>
            <a:ext cx="2082800" cy="305167"/>
          </a:xfrm>
          <a:prstGeom prst="roundRect">
            <a:avLst/>
          </a:prstGeom>
          <a:ln>
            <a:no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a:t>Scalability</a:t>
            </a:r>
          </a:p>
        </p:txBody>
      </p:sp>
      <p:sp>
        <p:nvSpPr>
          <p:cNvPr id="7" name="TextBox 6"/>
          <p:cNvSpPr txBox="1"/>
          <p:nvPr/>
        </p:nvSpPr>
        <p:spPr>
          <a:xfrm>
            <a:off x="7632700" y="4002437"/>
            <a:ext cx="3048000" cy="523220"/>
          </a:xfrm>
          <a:prstGeom prst="rect">
            <a:avLst/>
          </a:prstGeom>
          <a:noFill/>
        </p:spPr>
        <p:txBody>
          <a:bodyPr wrap="square" rtlCol="0">
            <a:spAutoFit/>
          </a:bodyPr>
          <a:lstStyle/>
          <a:p>
            <a:r>
              <a:rPr lang="en-US" sz="1400" dirty="0"/>
              <a:t>Better health products</a:t>
            </a:r>
          </a:p>
          <a:p>
            <a:r>
              <a:rPr lang="en-US" sz="1400" dirty="0"/>
              <a:t>Connect innovators to users</a:t>
            </a:r>
          </a:p>
        </p:txBody>
      </p:sp>
      <p:sp>
        <p:nvSpPr>
          <p:cNvPr id="73" name="TextBox 72"/>
          <p:cNvSpPr txBox="1"/>
          <p:nvPr/>
        </p:nvSpPr>
        <p:spPr>
          <a:xfrm>
            <a:off x="7645400" y="3143998"/>
            <a:ext cx="3048000" cy="307777"/>
          </a:xfrm>
          <a:prstGeom prst="rect">
            <a:avLst/>
          </a:prstGeom>
          <a:noFill/>
        </p:spPr>
        <p:txBody>
          <a:bodyPr wrap="square" rtlCol="0">
            <a:spAutoFit/>
          </a:bodyPr>
          <a:lstStyle/>
          <a:p>
            <a:r>
              <a:rPr lang="en-US" sz="1400" dirty="0"/>
              <a:t>Overcome market barrier</a:t>
            </a:r>
          </a:p>
        </p:txBody>
      </p:sp>
      <p:sp>
        <p:nvSpPr>
          <p:cNvPr id="74" name="TextBox 73"/>
          <p:cNvSpPr txBox="1"/>
          <p:nvPr/>
        </p:nvSpPr>
        <p:spPr>
          <a:xfrm>
            <a:off x="7607300" y="5005767"/>
            <a:ext cx="3048000" cy="307777"/>
          </a:xfrm>
          <a:prstGeom prst="rect">
            <a:avLst/>
          </a:prstGeom>
          <a:noFill/>
        </p:spPr>
        <p:txBody>
          <a:bodyPr wrap="square" rtlCol="0">
            <a:spAutoFit/>
          </a:bodyPr>
          <a:lstStyle/>
          <a:p>
            <a:r>
              <a:rPr lang="en-US" sz="1400" dirty="0"/>
              <a:t>Full impact through scale up</a:t>
            </a:r>
          </a:p>
        </p:txBody>
      </p:sp>
      <p:sp>
        <p:nvSpPr>
          <p:cNvPr id="9" name="TextBox 8"/>
          <p:cNvSpPr txBox="1"/>
          <p:nvPr/>
        </p:nvSpPr>
        <p:spPr>
          <a:xfrm>
            <a:off x="7569200" y="2370495"/>
            <a:ext cx="2476500" cy="369332"/>
          </a:xfrm>
          <a:prstGeom prst="rect">
            <a:avLst/>
          </a:prstGeom>
          <a:noFill/>
        </p:spPr>
        <p:txBody>
          <a:bodyPr wrap="square" rtlCol="0">
            <a:spAutoFit/>
          </a:bodyPr>
          <a:lstStyle/>
          <a:p>
            <a:r>
              <a:rPr lang="fr-CH" b="1" dirty="0"/>
              <a:t>Strategy for 2017-2021</a:t>
            </a:r>
            <a:endParaRPr lang="en-US" b="1" dirty="0"/>
          </a:p>
        </p:txBody>
      </p:sp>
      <p:sp>
        <p:nvSpPr>
          <p:cNvPr id="10" name="Pentagon 9"/>
          <p:cNvSpPr/>
          <p:nvPr/>
        </p:nvSpPr>
        <p:spPr>
          <a:xfrm>
            <a:off x="7290238" y="2821861"/>
            <a:ext cx="317062" cy="2111385"/>
          </a:xfrm>
          <a:prstGeom prst="homePlate">
            <a:avLst>
              <a:gd name="adj" fmla="val 82044"/>
            </a:avLst>
          </a:prstGeom>
          <a:ln>
            <a:noFill/>
          </a:ln>
          <a:effectLst>
            <a:outerShdw blurRad="508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382740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26"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27652" name="think-cell Slide" r:id="rId5" imgW="270" imgH="270" progId="TCLayout.ActiveDocument.1">
                  <p:embed/>
                </p:oleObj>
              </mc:Choice>
              <mc:Fallback>
                <p:oleObj name="think-cell Slide" r:id="rId5" imgW="270" imgH="270" progId="TCLayout.ActiveDocument.1">
                  <p:embed/>
                  <p:pic>
                    <p:nvPicPr>
                      <p:cNvPr id="27" name="Object 26"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8" name="Rectangle 107"/>
          <p:cNvSpPr/>
          <p:nvPr/>
        </p:nvSpPr>
        <p:spPr>
          <a:xfrm>
            <a:off x="457200" y="1727201"/>
            <a:ext cx="1295400" cy="685800"/>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a:ea typeface="+mn-ea"/>
                <a:cs typeface="Calibri"/>
              </a:rPr>
              <a:t>Upstream</a:t>
            </a:r>
          </a:p>
        </p:txBody>
      </p:sp>
      <p:grpSp>
        <p:nvGrpSpPr>
          <p:cNvPr id="2" name="Group 49"/>
          <p:cNvGrpSpPr/>
          <p:nvPr/>
        </p:nvGrpSpPr>
        <p:grpSpPr>
          <a:xfrm>
            <a:off x="1833149" y="2374329"/>
            <a:ext cx="7634701" cy="2766614"/>
            <a:chOff x="1833149" y="2374329"/>
            <a:chExt cx="7634701" cy="2766614"/>
          </a:xfrm>
        </p:grpSpPr>
        <p:cxnSp>
          <p:nvCxnSpPr>
            <p:cNvPr id="165" name="Straight Arrow Connector 164"/>
            <p:cNvCxnSpPr/>
            <p:nvPr/>
          </p:nvCxnSpPr>
          <p:spPr>
            <a:xfrm>
              <a:off x="7671105" y="2374329"/>
              <a:ext cx="0" cy="2766613"/>
            </a:xfrm>
            <a:prstGeom prst="straightConnector1">
              <a:avLst/>
            </a:prstGeom>
            <a:ln>
              <a:solidFill>
                <a:schemeClr val="bg2"/>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H="1">
              <a:off x="5648304" y="2374329"/>
              <a:ext cx="868" cy="2766614"/>
            </a:xfrm>
            <a:prstGeom prst="straightConnector1">
              <a:avLst/>
            </a:prstGeom>
            <a:ln>
              <a:solidFill>
                <a:schemeClr val="bg2"/>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nvGrpSpPr>
            <p:cNvPr id="3" name="Group 119"/>
            <p:cNvGrpSpPr/>
            <p:nvPr/>
          </p:nvGrpSpPr>
          <p:grpSpPr>
            <a:xfrm>
              <a:off x="7956570" y="4182727"/>
              <a:ext cx="1511280" cy="548640"/>
              <a:chOff x="7287915" y="4682607"/>
              <a:chExt cx="1511280" cy="548640"/>
            </a:xfrm>
          </p:grpSpPr>
          <p:sp>
            <p:nvSpPr>
              <p:cNvPr id="180" name="Oval 179"/>
              <p:cNvSpPr/>
              <p:nvPr/>
            </p:nvSpPr>
            <p:spPr>
              <a:xfrm>
                <a:off x="7287915" y="4682607"/>
                <a:ext cx="548640" cy="548640"/>
              </a:xfrm>
              <a:prstGeom prst="ellipse">
                <a:avLst/>
              </a:prstGeom>
              <a:solidFill>
                <a:srgbClr val="E2E2E2"/>
              </a:solidFill>
              <a:ln w="9525">
                <a:solidFill>
                  <a:srgbClr val="E2E2E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181" name="TextBox 180"/>
              <p:cNvSpPr txBox="1"/>
              <p:nvPr/>
            </p:nvSpPr>
            <p:spPr>
              <a:xfrm>
                <a:off x="7899396" y="4758328"/>
                <a:ext cx="899799" cy="397199"/>
              </a:xfrm>
              <a:prstGeom prst="rect">
                <a:avLst/>
              </a:prstGeom>
              <a:noFill/>
            </p:spPr>
            <p:txBody>
              <a:bodyPr wrap="square" lIns="0" tIns="89999" rIns="0" bIns="89999" rtlCol="0" ancho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Systems</a:t>
                </a:r>
              </a:p>
            </p:txBody>
          </p:sp>
          <p:pic>
            <p:nvPicPr>
              <p:cNvPr id="182" name="Picture 41"/>
              <p:cNvPicPr>
                <a:picLocks noChangeAspect="1" noChangeArrowheads="1"/>
              </p:cNvPicPr>
              <p:nvPr/>
            </p:nvPicPr>
            <p:blipFill>
              <a:blip r:embed="rId7" cstate="print"/>
              <a:srcRect/>
              <a:stretch>
                <a:fillRect/>
              </a:stretch>
            </p:blipFill>
            <p:spPr bwMode="gray">
              <a:xfrm>
                <a:off x="7377757" y="4766171"/>
                <a:ext cx="368956" cy="381512"/>
              </a:xfrm>
              <a:prstGeom prst="rect">
                <a:avLst/>
              </a:prstGeom>
              <a:noFill/>
              <a:ln w="9525">
                <a:noFill/>
                <a:miter lim="800000"/>
                <a:headEnd/>
                <a:tailEnd/>
              </a:ln>
            </p:spPr>
          </p:pic>
        </p:grpSp>
        <p:sp>
          <p:nvSpPr>
            <p:cNvPr id="149" name="Freeform 21"/>
            <p:cNvSpPr>
              <a:spLocks/>
            </p:cNvSpPr>
            <p:nvPr/>
          </p:nvSpPr>
          <p:spPr bwMode="auto">
            <a:xfrm>
              <a:off x="1833149" y="2496147"/>
              <a:ext cx="1339542" cy="621126"/>
            </a:xfrm>
            <a:prstGeom prst="rect">
              <a:avLst/>
            </a:prstGeom>
            <a:solidFill>
              <a:srgbClr val="004F71"/>
            </a:solidFill>
            <a:ln w="9525">
              <a:solidFill>
                <a:srgbClr val="004F71"/>
              </a:solidFill>
              <a:round/>
              <a:headEnd/>
              <a:tailEnd/>
            </a:ln>
          </p:spPr>
          <p:txBody>
            <a:bodyPr vert="horz" wrap="square" lIns="38159" tIns="38159" rIns="38159" bIns="3815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a:ea typeface="+mn-ea"/>
                  <a:cs typeface="Calibri"/>
                </a:rPr>
                <a:t>Innovation &amp; Availability</a:t>
              </a:r>
            </a:p>
          </p:txBody>
        </p:sp>
        <p:sp>
          <p:nvSpPr>
            <p:cNvPr id="159" name="Oval 158"/>
            <p:cNvSpPr/>
            <p:nvPr/>
          </p:nvSpPr>
          <p:spPr>
            <a:xfrm>
              <a:off x="5990955" y="4177319"/>
              <a:ext cx="548640" cy="548640"/>
            </a:xfrm>
            <a:prstGeom prst="ellipse">
              <a:avLst/>
            </a:prstGeom>
            <a:solidFill>
              <a:srgbClr val="E2E2E2"/>
            </a:solidFill>
            <a:ln w="9525">
              <a:solidFill>
                <a:srgbClr val="E2E2E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160" name="Freeform 159"/>
            <p:cNvSpPr>
              <a:spLocks noEditPoints="1"/>
            </p:cNvSpPr>
            <p:nvPr/>
          </p:nvSpPr>
          <p:spPr bwMode="auto">
            <a:xfrm>
              <a:off x="6103526" y="4300954"/>
              <a:ext cx="323499" cy="301370"/>
            </a:xfrm>
            <a:custGeom>
              <a:avLst/>
              <a:gdLst/>
              <a:ahLst/>
              <a:cxnLst>
                <a:cxn ang="0">
                  <a:pos x="841" y="424"/>
                </a:cxn>
                <a:cxn ang="0">
                  <a:pos x="841" y="706"/>
                </a:cxn>
                <a:cxn ang="0">
                  <a:pos x="823" y="783"/>
                </a:cxn>
                <a:cxn ang="0">
                  <a:pos x="714" y="843"/>
                </a:cxn>
                <a:cxn ang="0">
                  <a:pos x="613" y="844"/>
                </a:cxn>
                <a:cxn ang="0">
                  <a:pos x="153" y="843"/>
                </a:cxn>
                <a:cxn ang="0">
                  <a:pos x="86" y="832"/>
                </a:cxn>
                <a:cxn ang="0">
                  <a:pos x="1" y="707"/>
                </a:cxn>
                <a:cxn ang="0">
                  <a:pos x="0" y="692"/>
                </a:cxn>
                <a:cxn ang="0">
                  <a:pos x="1" y="140"/>
                </a:cxn>
                <a:cxn ang="0">
                  <a:pos x="142" y="0"/>
                </a:cxn>
                <a:cxn ang="0">
                  <a:pos x="697" y="1"/>
                </a:cxn>
                <a:cxn ang="0">
                  <a:pos x="836" y="101"/>
                </a:cxn>
                <a:cxn ang="0">
                  <a:pos x="841" y="141"/>
                </a:cxn>
                <a:cxn ang="0">
                  <a:pos x="841" y="424"/>
                </a:cxn>
                <a:cxn ang="0">
                  <a:pos x="841" y="424"/>
                </a:cxn>
                <a:cxn ang="0">
                  <a:pos x="140" y="492"/>
                </a:cxn>
                <a:cxn ang="0">
                  <a:pos x="210" y="352"/>
                </a:cxn>
                <a:cxn ang="0">
                  <a:pos x="379" y="543"/>
                </a:cxn>
                <a:cxn ang="0">
                  <a:pos x="489" y="147"/>
                </a:cxn>
                <a:cxn ang="0">
                  <a:pos x="493" y="146"/>
                </a:cxn>
                <a:cxn ang="0">
                  <a:pos x="638" y="523"/>
                </a:cxn>
                <a:cxn ang="0">
                  <a:pos x="673" y="492"/>
                </a:cxn>
                <a:cxn ang="0">
                  <a:pos x="770" y="492"/>
                </a:cxn>
                <a:cxn ang="0">
                  <a:pos x="771" y="480"/>
                </a:cxn>
                <a:cxn ang="0">
                  <a:pos x="771" y="176"/>
                </a:cxn>
                <a:cxn ang="0">
                  <a:pos x="766" y="130"/>
                </a:cxn>
                <a:cxn ang="0">
                  <a:pos x="710" y="74"/>
                </a:cxn>
                <a:cxn ang="0">
                  <a:pos x="666" y="70"/>
                </a:cxn>
                <a:cxn ang="0">
                  <a:pos x="184" y="70"/>
                </a:cxn>
                <a:cxn ang="0">
                  <a:pos x="131" y="75"/>
                </a:cxn>
                <a:cxn ang="0">
                  <a:pos x="74" y="130"/>
                </a:cxn>
                <a:cxn ang="0">
                  <a:pos x="70" y="172"/>
                </a:cxn>
                <a:cxn ang="0">
                  <a:pos x="70" y="476"/>
                </a:cxn>
                <a:cxn ang="0">
                  <a:pos x="70" y="492"/>
                </a:cxn>
                <a:cxn ang="0">
                  <a:pos x="140" y="492"/>
                </a:cxn>
                <a:cxn ang="0">
                  <a:pos x="70" y="563"/>
                </a:cxn>
                <a:cxn ang="0">
                  <a:pos x="70" y="663"/>
                </a:cxn>
                <a:cxn ang="0">
                  <a:pos x="181" y="774"/>
                </a:cxn>
                <a:cxn ang="0">
                  <a:pos x="658" y="774"/>
                </a:cxn>
                <a:cxn ang="0">
                  <a:pos x="707" y="768"/>
                </a:cxn>
                <a:cxn ang="0">
                  <a:pos x="766" y="708"/>
                </a:cxn>
                <a:cxn ang="0">
                  <a:pos x="773" y="563"/>
                </a:cxn>
                <a:cxn ang="0">
                  <a:pos x="688" y="563"/>
                </a:cxn>
                <a:cxn ang="0">
                  <a:pos x="623" y="624"/>
                </a:cxn>
                <a:cxn ang="0">
                  <a:pos x="503" y="356"/>
                </a:cxn>
                <a:cxn ang="0">
                  <a:pos x="500" y="357"/>
                </a:cxn>
                <a:cxn ang="0">
                  <a:pos x="406" y="677"/>
                </a:cxn>
                <a:cxn ang="0">
                  <a:pos x="220" y="465"/>
                </a:cxn>
                <a:cxn ang="0">
                  <a:pos x="182" y="563"/>
                </a:cxn>
                <a:cxn ang="0">
                  <a:pos x="70" y="563"/>
                </a:cxn>
              </a:cxnLst>
              <a:rect l="0" t="0" r="r" b="b"/>
              <a:pathLst>
                <a:path w="841" h="845">
                  <a:moveTo>
                    <a:pt x="841" y="424"/>
                  </a:moveTo>
                  <a:cubicBezTo>
                    <a:pt x="841" y="518"/>
                    <a:pt x="841" y="612"/>
                    <a:pt x="841" y="706"/>
                  </a:cubicBezTo>
                  <a:cubicBezTo>
                    <a:pt x="841" y="733"/>
                    <a:pt x="837" y="759"/>
                    <a:pt x="823" y="783"/>
                  </a:cubicBezTo>
                  <a:cubicBezTo>
                    <a:pt x="799" y="825"/>
                    <a:pt x="759" y="839"/>
                    <a:pt x="714" y="843"/>
                  </a:cubicBezTo>
                  <a:cubicBezTo>
                    <a:pt x="681" y="845"/>
                    <a:pt x="647" y="844"/>
                    <a:pt x="613" y="844"/>
                  </a:cubicBezTo>
                  <a:cubicBezTo>
                    <a:pt x="460" y="844"/>
                    <a:pt x="307" y="844"/>
                    <a:pt x="153" y="843"/>
                  </a:cubicBezTo>
                  <a:cubicBezTo>
                    <a:pt x="131" y="843"/>
                    <a:pt x="107" y="840"/>
                    <a:pt x="86" y="832"/>
                  </a:cubicBezTo>
                  <a:cubicBezTo>
                    <a:pt x="29" y="811"/>
                    <a:pt x="7" y="764"/>
                    <a:pt x="1" y="707"/>
                  </a:cubicBezTo>
                  <a:cubicBezTo>
                    <a:pt x="1" y="702"/>
                    <a:pt x="0" y="697"/>
                    <a:pt x="0" y="692"/>
                  </a:cubicBezTo>
                  <a:cubicBezTo>
                    <a:pt x="0" y="508"/>
                    <a:pt x="0" y="324"/>
                    <a:pt x="1" y="140"/>
                  </a:cubicBezTo>
                  <a:cubicBezTo>
                    <a:pt x="1" y="55"/>
                    <a:pt x="57" y="1"/>
                    <a:pt x="142" y="0"/>
                  </a:cubicBezTo>
                  <a:cubicBezTo>
                    <a:pt x="327" y="0"/>
                    <a:pt x="512" y="0"/>
                    <a:pt x="697" y="1"/>
                  </a:cubicBezTo>
                  <a:cubicBezTo>
                    <a:pt x="768" y="1"/>
                    <a:pt x="820" y="39"/>
                    <a:pt x="836" y="101"/>
                  </a:cubicBezTo>
                  <a:cubicBezTo>
                    <a:pt x="839" y="114"/>
                    <a:pt x="841" y="128"/>
                    <a:pt x="841" y="141"/>
                  </a:cubicBezTo>
                  <a:cubicBezTo>
                    <a:pt x="841" y="236"/>
                    <a:pt x="841" y="330"/>
                    <a:pt x="841" y="424"/>
                  </a:cubicBezTo>
                  <a:cubicBezTo>
                    <a:pt x="841" y="424"/>
                    <a:pt x="841" y="424"/>
                    <a:pt x="841" y="424"/>
                  </a:cubicBezTo>
                  <a:close/>
                  <a:moveTo>
                    <a:pt x="140" y="492"/>
                  </a:moveTo>
                  <a:cubicBezTo>
                    <a:pt x="163" y="446"/>
                    <a:pt x="186" y="400"/>
                    <a:pt x="210" y="352"/>
                  </a:cubicBezTo>
                  <a:cubicBezTo>
                    <a:pt x="267" y="416"/>
                    <a:pt x="322" y="479"/>
                    <a:pt x="379" y="543"/>
                  </a:cubicBezTo>
                  <a:cubicBezTo>
                    <a:pt x="416" y="409"/>
                    <a:pt x="453" y="278"/>
                    <a:pt x="489" y="147"/>
                  </a:cubicBezTo>
                  <a:cubicBezTo>
                    <a:pt x="490" y="146"/>
                    <a:pt x="491" y="146"/>
                    <a:pt x="493" y="146"/>
                  </a:cubicBezTo>
                  <a:cubicBezTo>
                    <a:pt x="541" y="271"/>
                    <a:pt x="589" y="396"/>
                    <a:pt x="638" y="523"/>
                  </a:cubicBezTo>
                  <a:cubicBezTo>
                    <a:pt x="650" y="512"/>
                    <a:pt x="661" y="502"/>
                    <a:pt x="673" y="492"/>
                  </a:cubicBezTo>
                  <a:cubicBezTo>
                    <a:pt x="705" y="492"/>
                    <a:pt x="737" y="492"/>
                    <a:pt x="770" y="492"/>
                  </a:cubicBezTo>
                  <a:cubicBezTo>
                    <a:pt x="771" y="487"/>
                    <a:pt x="771" y="484"/>
                    <a:pt x="771" y="480"/>
                  </a:cubicBezTo>
                  <a:cubicBezTo>
                    <a:pt x="771" y="379"/>
                    <a:pt x="771" y="277"/>
                    <a:pt x="771" y="176"/>
                  </a:cubicBezTo>
                  <a:cubicBezTo>
                    <a:pt x="771" y="160"/>
                    <a:pt x="769" y="145"/>
                    <a:pt x="766" y="130"/>
                  </a:cubicBezTo>
                  <a:cubicBezTo>
                    <a:pt x="760" y="99"/>
                    <a:pt x="741" y="80"/>
                    <a:pt x="710" y="74"/>
                  </a:cubicBezTo>
                  <a:cubicBezTo>
                    <a:pt x="696" y="72"/>
                    <a:pt x="681" y="70"/>
                    <a:pt x="666" y="70"/>
                  </a:cubicBezTo>
                  <a:cubicBezTo>
                    <a:pt x="505" y="70"/>
                    <a:pt x="345" y="70"/>
                    <a:pt x="184" y="70"/>
                  </a:cubicBezTo>
                  <a:cubicBezTo>
                    <a:pt x="166" y="71"/>
                    <a:pt x="148" y="72"/>
                    <a:pt x="131" y="75"/>
                  </a:cubicBezTo>
                  <a:cubicBezTo>
                    <a:pt x="100" y="81"/>
                    <a:pt x="80" y="99"/>
                    <a:pt x="74" y="130"/>
                  </a:cubicBezTo>
                  <a:cubicBezTo>
                    <a:pt x="72" y="144"/>
                    <a:pt x="70" y="158"/>
                    <a:pt x="70" y="172"/>
                  </a:cubicBezTo>
                  <a:cubicBezTo>
                    <a:pt x="70" y="273"/>
                    <a:pt x="70" y="375"/>
                    <a:pt x="70" y="476"/>
                  </a:cubicBezTo>
                  <a:cubicBezTo>
                    <a:pt x="70" y="481"/>
                    <a:pt x="70" y="486"/>
                    <a:pt x="70" y="492"/>
                  </a:cubicBezTo>
                  <a:cubicBezTo>
                    <a:pt x="95" y="492"/>
                    <a:pt x="117" y="492"/>
                    <a:pt x="140" y="492"/>
                  </a:cubicBezTo>
                  <a:close/>
                  <a:moveTo>
                    <a:pt x="70" y="563"/>
                  </a:moveTo>
                  <a:cubicBezTo>
                    <a:pt x="70" y="598"/>
                    <a:pt x="70" y="631"/>
                    <a:pt x="70" y="663"/>
                  </a:cubicBezTo>
                  <a:cubicBezTo>
                    <a:pt x="70" y="743"/>
                    <a:pt x="101" y="774"/>
                    <a:pt x="181" y="774"/>
                  </a:cubicBezTo>
                  <a:cubicBezTo>
                    <a:pt x="340" y="774"/>
                    <a:pt x="499" y="774"/>
                    <a:pt x="658" y="774"/>
                  </a:cubicBezTo>
                  <a:cubicBezTo>
                    <a:pt x="674" y="774"/>
                    <a:pt x="691" y="772"/>
                    <a:pt x="707" y="768"/>
                  </a:cubicBezTo>
                  <a:cubicBezTo>
                    <a:pt x="739" y="761"/>
                    <a:pt x="762" y="741"/>
                    <a:pt x="766" y="708"/>
                  </a:cubicBezTo>
                  <a:cubicBezTo>
                    <a:pt x="771" y="661"/>
                    <a:pt x="771" y="613"/>
                    <a:pt x="773" y="563"/>
                  </a:cubicBezTo>
                  <a:cubicBezTo>
                    <a:pt x="742" y="563"/>
                    <a:pt x="714" y="563"/>
                    <a:pt x="688" y="563"/>
                  </a:cubicBezTo>
                  <a:cubicBezTo>
                    <a:pt x="666" y="583"/>
                    <a:pt x="645" y="603"/>
                    <a:pt x="623" y="624"/>
                  </a:cubicBezTo>
                  <a:cubicBezTo>
                    <a:pt x="583" y="535"/>
                    <a:pt x="543" y="445"/>
                    <a:pt x="503" y="356"/>
                  </a:cubicBezTo>
                  <a:cubicBezTo>
                    <a:pt x="502" y="356"/>
                    <a:pt x="501" y="356"/>
                    <a:pt x="500" y="357"/>
                  </a:cubicBezTo>
                  <a:cubicBezTo>
                    <a:pt x="469" y="462"/>
                    <a:pt x="438" y="568"/>
                    <a:pt x="406" y="677"/>
                  </a:cubicBezTo>
                  <a:cubicBezTo>
                    <a:pt x="343" y="605"/>
                    <a:pt x="282" y="536"/>
                    <a:pt x="220" y="465"/>
                  </a:cubicBezTo>
                  <a:cubicBezTo>
                    <a:pt x="207" y="499"/>
                    <a:pt x="194" y="531"/>
                    <a:pt x="182" y="563"/>
                  </a:cubicBezTo>
                  <a:cubicBezTo>
                    <a:pt x="144" y="563"/>
                    <a:pt x="108" y="563"/>
                    <a:pt x="70" y="563"/>
                  </a:cubicBezTo>
                  <a:close/>
                </a:path>
              </a:pathLst>
            </a:custGeom>
            <a:solidFill>
              <a:schemeClr val="bg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161" name="TextBox 160"/>
            <p:cNvSpPr txBox="1"/>
            <p:nvPr/>
          </p:nvSpPr>
          <p:spPr>
            <a:xfrm>
              <a:off x="6658049" y="4247588"/>
              <a:ext cx="746051" cy="408103"/>
            </a:xfrm>
            <a:prstGeom prst="rect">
              <a:avLst/>
            </a:prstGeom>
            <a:noFill/>
          </p:spPr>
          <p:txBody>
            <a:bodyPr wrap="square" lIns="0" tIns="95398" rIns="0" bIns="95398" rtlCol="0" ancho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Devices</a:t>
              </a:r>
            </a:p>
          </p:txBody>
        </p:sp>
        <p:sp>
          <p:nvSpPr>
            <p:cNvPr id="162" name="Freeform 72"/>
            <p:cNvSpPr>
              <a:spLocks/>
            </p:cNvSpPr>
            <p:nvPr/>
          </p:nvSpPr>
          <p:spPr bwMode="auto">
            <a:xfrm>
              <a:off x="6551876" y="3096099"/>
              <a:ext cx="1339542" cy="621126"/>
            </a:xfrm>
            <a:prstGeom prst="rect">
              <a:avLst/>
            </a:prstGeom>
            <a:solidFill>
              <a:srgbClr val="004F71"/>
            </a:solidFill>
            <a:ln w="9525">
              <a:solidFill>
                <a:srgbClr val="004F71"/>
              </a:solidFill>
              <a:round/>
              <a:headEnd/>
              <a:tailEnd/>
            </a:ln>
          </p:spPr>
          <p:txBody>
            <a:bodyPr vert="horz" wrap="square" lIns="38159" tIns="38159" rIns="38159" bIns="3815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a:ea typeface="+mn-ea"/>
                  <a:cs typeface="Calibri"/>
                </a:rPr>
                <a:t>Supply &amp; Delivery</a:t>
              </a:r>
            </a:p>
          </p:txBody>
        </p:sp>
        <p:grpSp>
          <p:nvGrpSpPr>
            <p:cNvPr id="4" name="Group 117"/>
            <p:cNvGrpSpPr/>
            <p:nvPr/>
          </p:nvGrpSpPr>
          <p:grpSpPr>
            <a:xfrm>
              <a:off x="3399913" y="4177319"/>
              <a:ext cx="1767401" cy="548640"/>
              <a:chOff x="2826261" y="4682604"/>
              <a:chExt cx="1723959" cy="578264"/>
            </a:xfrm>
          </p:grpSpPr>
          <p:sp>
            <p:nvSpPr>
              <p:cNvPr id="175" name="Oval 174"/>
              <p:cNvSpPr/>
              <p:nvPr/>
            </p:nvSpPr>
            <p:spPr>
              <a:xfrm>
                <a:off x="2826261" y="4682604"/>
                <a:ext cx="535155" cy="578264"/>
              </a:xfrm>
              <a:prstGeom prst="ellipse">
                <a:avLst/>
              </a:prstGeom>
              <a:solidFill>
                <a:srgbClr val="E2E2E2"/>
              </a:solidFill>
              <a:ln w="9525">
                <a:solidFill>
                  <a:srgbClr val="E2E2E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178" name="TextBox 177"/>
              <p:cNvSpPr txBox="1"/>
              <p:nvPr/>
            </p:nvSpPr>
            <p:spPr>
              <a:xfrm>
                <a:off x="3459610" y="4756667"/>
                <a:ext cx="1090610" cy="430139"/>
              </a:xfrm>
              <a:prstGeom prst="rect">
                <a:avLst/>
              </a:prstGeom>
              <a:noFill/>
            </p:spPr>
            <p:txBody>
              <a:bodyPr wrap="square" lIns="0" tIns="95398" rIns="0" bIns="95398" rtlCol="0" ancho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Medicines</a:t>
                </a:r>
              </a:p>
            </p:txBody>
          </p:sp>
          <p:sp>
            <p:nvSpPr>
              <p:cNvPr id="179" name="Freeform 178"/>
              <p:cNvSpPr>
                <a:spLocks noEditPoints="1"/>
              </p:cNvSpPr>
              <p:nvPr/>
            </p:nvSpPr>
            <p:spPr bwMode="auto">
              <a:xfrm>
                <a:off x="2885729" y="4799453"/>
                <a:ext cx="416219" cy="344566"/>
              </a:xfrm>
              <a:custGeom>
                <a:avLst/>
                <a:gdLst/>
                <a:ahLst/>
                <a:cxnLst>
                  <a:cxn ang="0">
                    <a:pos x="470" y="606"/>
                  </a:cxn>
                  <a:cxn ang="0">
                    <a:pos x="305" y="606"/>
                  </a:cxn>
                  <a:cxn ang="0">
                    <a:pos x="219" y="544"/>
                  </a:cxn>
                  <a:cxn ang="0">
                    <a:pos x="254" y="430"/>
                  </a:cxn>
                  <a:cxn ang="0">
                    <a:pos x="303" y="416"/>
                  </a:cxn>
                  <a:cxn ang="0">
                    <a:pos x="640" y="416"/>
                  </a:cxn>
                  <a:cxn ang="0">
                    <a:pos x="728" y="494"/>
                  </a:cxn>
                  <a:cxn ang="0">
                    <a:pos x="669" y="601"/>
                  </a:cxn>
                  <a:cxn ang="0">
                    <a:pos x="637" y="605"/>
                  </a:cxn>
                  <a:cxn ang="0">
                    <a:pos x="470" y="606"/>
                  </a:cxn>
                  <a:cxn ang="0">
                    <a:pos x="470" y="446"/>
                  </a:cxn>
                  <a:cxn ang="0">
                    <a:pos x="457" y="445"/>
                  </a:cxn>
                  <a:cxn ang="0">
                    <a:pos x="304" y="445"/>
                  </a:cxn>
                  <a:cxn ang="0">
                    <a:pos x="243" y="511"/>
                  </a:cxn>
                  <a:cxn ang="0">
                    <a:pos x="304" y="577"/>
                  </a:cxn>
                  <a:cxn ang="0">
                    <a:pos x="457" y="577"/>
                  </a:cxn>
                  <a:cxn ang="0">
                    <a:pos x="470" y="575"/>
                  </a:cxn>
                  <a:cxn ang="0">
                    <a:pos x="470" y="446"/>
                  </a:cxn>
                  <a:cxn ang="0">
                    <a:pos x="1" y="346"/>
                  </a:cxn>
                  <a:cxn ang="0">
                    <a:pos x="24" y="289"/>
                  </a:cxn>
                  <a:cxn ang="0">
                    <a:pos x="268" y="45"/>
                  </a:cxn>
                  <a:cxn ang="0">
                    <a:pos x="418" y="83"/>
                  </a:cxn>
                  <a:cxn ang="0">
                    <a:pos x="398" y="182"/>
                  </a:cxn>
                  <a:cxn ang="0">
                    <a:pos x="166" y="416"/>
                  </a:cxn>
                  <a:cxn ang="0">
                    <a:pos x="64" y="440"/>
                  </a:cxn>
                  <a:cxn ang="0">
                    <a:pos x="1" y="346"/>
                  </a:cxn>
                  <a:cxn ang="0">
                    <a:pos x="169" y="185"/>
                  </a:cxn>
                  <a:cxn ang="0">
                    <a:pos x="259" y="276"/>
                  </a:cxn>
                  <a:cxn ang="0">
                    <a:pos x="384" y="154"/>
                  </a:cxn>
                  <a:cxn ang="0">
                    <a:pos x="396" y="114"/>
                  </a:cxn>
                  <a:cxn ang="0">
                    <a:pos x="338" y="51"/>
                  </a:cxn>
                  <a:cxn ang="0">
                    <a:pos x="293" y="62"/>
                  </a:cxn>
                  <a:cxn ang="0">
                    <a:pos x="169" y="185"/>
                  </a:cxn>
                  <a:cxn ang="0">
                    <a:pos x="596" y="99"/>
                  </a:cxn>
                  <a:cxn ang="0">
                    <a:pos x="730" y="234"/>
                  </a:cxn>
                  <a:cxn ang="0">
                    <a:pos x="595" y="370"/>
                  </a:cxn>
                  <a:cxn ang="0">
                    <a:pos x="460" y="232"/>
                  </a:cxn>
                  <a:cxn ang="0">
                    <a:pos x="596" y="99"/>
                  </a:cxn>
                  <a:cxn ang="0">
                    <a:pos x="698" y="195"/>
                  </a:cxn>
                  <a:cxn ang="0">
                    <a:pos x="567" y="125"/>
                  </a:cxn>
                  <a:cxn ang="0">
                    <a:pos x="486" y="251"/>
                  </a:cxn>
                  <a:cxn ang="0">
                    <a:pos x="698" y="195"/>
                  </a:cxn>
                  <a:cxn ang="0">
                    <a:pos x="491" y="273"/>
                  </a:cxn>
                  <a:cxn ang="0">
                    <a:pos x="626" y="342"/>
                  </a:cxn>
                  <a:cxn ang="0">
                    <a:pos x="704" y="217"/>
                  </a:cxn>
                  <a:cxn ang="0">
                    <a:pos x="491" y="273"/>
                  </a:cxn>
                </a:cxnLst>
                <a:rect l="0" t="0" r="r" b="b"/>
                <a:pathLst>
                  <a:path w="736" h="606">
                    <a:moveTo>
                      <a:pt x="470" y="606"/>
                    </a:moveTo>
                    <a:cubicBezTo>
                      <a:pt x="415" y="606"/>
                      <a:pt x="360" y="606"/>
                      <a:pt x="305" y="606"/>
                    </a:cubicBezTo>
                    <a:cubicBezTo>
                      <a:pt x="261" y="605"/>
                      <a:pt x="231" y="584"/>
                      <a:pt x="219" y="544"/>
                    </a:cubicBezTo>
                    <a:cubicBezTo>
                      <a:pt x="205" y="500"/>
                      <a:pt x="219" y="451"/>
                      <a:pt x="254" y="430"/>
                    </a:cubicBezTo>
                    <a:cubicBezTo>
                      <a:pt x="268" y="422"/>
                      <a:pt x="286" y="417"/>
                      <a:pt x="303" y="416"/>
                    </a:cubicBezTo>
                    <a:cubicBezTo>
                      <a:pt x="415" y="415"/>
                      <a:pt x="528" y="415"/>
                      <a:pt x="640" y="416"/>
                    </a:cubicBezTo>
                    <a:cubicBezTo>
                      <a:pt x="687" y="416"/>
                      <a:pt x="721" y="447"/>
                      <a:pt x="728" y="494"/>
                    </a:cubicBezTo>
                    <a:cubicBezTo>
                      <a:pt x="736" y="542"/>
                      <a:pt x="711" y="588"/>
                      <a:pt x="669" y="601"/>
                    </a:cubicBezTo>
                    <a:cubicBezTo>
                      <a:pt x="659" y="605"/>
                      <a:pt x="648" y="605"/>
                      <a:pt x="637" y="605"/>
                    </a:cubicBezTo>
                    <a:cubicBezTo>
                      <a:pt x="581" y="606"/>
                      <a:pt x="526" y="606"/>
                      <a:pt x="470" y="606"/>
                    </a:cubicBezTo>
                    <a:close/>
                    <a:moveTo>
                      <a:pt x="470" y="446"/>
                    </a:moveTo>
                    <a:cubicBezTo>
                      <a:pt x="465" y="445"/>
                      <a:pt x="461" y="445"/>
                      <a:pt x="457" y="445"/>
                    </a:cubicBezTo>
                    <a:cubicBezTo>
                      <a:pt x="406" y="445"/>
                      <a:pt x="355" y="445"/>
                      <a:pt x="304" y="445"/>
                    </a:cubicBezTo>
                    <a:cubicBezTo>
                      <a:pt x="267" y="445"/>
                      <a:pt x="243" y="471"/>
                      <a:pt x="243" y="511"/>
                    </a:cubicBezTo>
                    <a:cubicBezTo>
                      <a:pt x="243" y="550"/>
                      <a:pt x="267" y="576"/>
                      <a:pt x="304" y="577"/>
                    </a:cubicBezTo>
                    <a:cubicBezTo>
                      <a:pt x="355" y="577"/>
                      <a:pt x="406" y="577"/>
                      <a:pt x="457" y="577"/>
                    </a:cubicBezTo>
                    <a:cubicBezTo>
                      <a:pt x="461" y="577"/>
                      <a:pt x="465" y="576"/>
                      <a:pt x="470" y="575"/>
                    </a:cubicBezTo>
                    <a:cubicBezTo>
                      <a:pt x="470" y="532"/>
                      <a:pt x="470" y="490"/>
                      <a:pt x="470" y="446"/>
                    </a:cubicBezTo>
                    <a:close/>
                    <a:moveTo>
                      <a:pt x="1" y="346"/>
                    </a:moveTo>
                    <a:cubicBezTo>
                      <a:pt x="0" y="324"/>
                      <a:pt x="9" y="305"/>
                      <a:pt x="24" y="289"/>
                    </a:cubicBezTo>
                    <a:cubicBezTo>
                      <a:pt x="105" y="208"/>
                      <a:pt x="186" y="126"/>
                      <a:pt x="268" y="45"/>
                    </a:cubicBezTo>
                    <a:cubicBezTo>
                      <a:pt x="313" y="0"/>
                      <a:pt x="391" y="20"/>
                      <a:pt x="418" y="83"/>
                    </a:cubicBezTo>
                    <a:cubicBezTo>
                      <a:pt x="433" y="120"/>
                      <a:pt x="427" y="154"/>
                      <a:pt x="398" y="182"/>
                    </a:cubicBezTo>
                    <a:cubicBezTo>
                      <a:pt x="321" y="260"/>
                      <a:pt x="243" y="338"/>
                      <a:pt x="166" y="416"/>
                    </a:cubicBezTo>
                    <a:cubicBezTo>
                      <a:pt x="134" y="448"/>
                      <a:pt x="102" y="455"/>
                      <a:pt x="64" y="440"/>
                    </a:cubicBezTo>
                    <a:cubicBezTo>
                      <a:pt x="26" y="424"/>
                      <a:pt x="0" y="386"/>
                      <a:pt x="1" y="346"/>
                    </a:cubicBezTo>
                    <a:close/>
                    <a:moveTo>
                      <a:pt x="169" y="185"/>
                    </a:moveTo>
                    <a:cubicBezTo>
                      <a:pt x="201" y="217"/>
                      <a:pt x="231" y="247"/>
                      <a:pt x="259" y="276"/>
                    </a:cubicBezTo>
                    <a:cubicBezTo>
                      <a:pt x="301" y="236"/>
                      <a:pt x="343" y="195"/>
                      <a:pt x="384" y="154"/>
                    </a:cubicBezTo>
                    <a:cubicBezTo>
                      <a:pt x="395" y="144"/>
                      <a:pt x="398" y="129"/>
                      <a:pt x="396" y="114"/>
                    </a:cubicBezTo>
                    <a:cubicBezTo>
                      <a:pt x="393" y="84"/>
                      <a:pt x="369" y="58"/>
                      <a:pt x="338" y="51"/>
                    </a:cubicBezTo>
                    <a:cubicBezTo>
                      <a:pt x="321" y="47"/>
                      <a:pt x="305" y="50"/>
                      <a:pt x="293" y="62"/>
                    </a:cubicBezTo>
                    <a:cubicBezTo>
                      <a:pt x="251" y="103"/>
                      <a:pt x="210" y="144"/>
                      <a:pt x="169" y="185"/>
                    </a:cubicBezTo>
                    <a:close/>
                    <a:moveTo>
                      <a:pt x="596" y="99"/>
                    </a:moveTo>
                    <a:cubicBezTo>
                      <a:pt x="669" y="99"/>
                      <a:pt x="730" y="160"/>
                      <a:pt x="730" y="234"/>
                    </a:cubicBezTo>
                    <a:cubicBezTo>
                      <a:pt x="730" y="308"/>
                      <a:pt x="669" y="370"/>
                      <a:pt x="595" y="370"/>
                    </a:cubicBezTo>
                    <a:cubicBezTo>
                      <a:pt x="520" y="369"/>
                      <a:pt x="460" y="308"/>
                      <a:pt x="460" y="232"/>
                    </a:cubicBezTo>
                    <a:cubicBezTo>
                      <a:pt x="460" y="159"/>
                      <a:pt x="522" y="99"/>
                      <a:pt x="596" y="99"/>
                    </a:cubicBezTo>
                    <a:close/>
                    <a:moveTo>
                      <a:pt x="698" y="195"/>
                    </a:moveTo>
                    <a:cubicBezTo>
                      <a:pt x="684" y="143"/>
                      <a:pt x="621" y="111"/>
                      <a:pt x="567" y="125"/>
                    </a:cubicBezTo>
                    <a:cubicBezTo>
                      <a:pt x="511" y="140"/>
                      <a:pt x="473" y="199"/>
                      <a:pt x="486" y="251"/>
                    </a:cubicBezTo>
                    <a:cubicBezTo>
                      <a:pt x="557" y="232"/>
                      <a:pt x="628" y="214"/>
                      <a:pt x="698" y="195"/>
                    </a:cubicBezTo>
                    <a:close/>
                    <a:moveTo>
                      <a:pt x="491" y="273"/>
                    </a:moveTo>
                    <a:cubicBezTo>
                      <a:pt x="512" y="329"/>
                      <a:pt x="572" y="358"/>
                      <a:pt x="626" y="342"/>
                    </a:cubicBezTo>
                    <a:cubicBezTo>
                      <a:pt x="680" y="326"/>
                      <a:pt x="715" y="272"/>
                      <a:pt x="704" y="217"/>
                    </a:cubicBezTo>
                    <a:cubicBezTo>
                      <a:pt x="634" y="236"/>
                      <a:pt x="563" y="254"/>
                      <a:pt x="491" y="273"/>
                    </a:cubicBezTo>
                    <a:close/>
                  </a:path>
                </a:pathLst>
              </a:custGeom>
              <a:solidFill>
                <a:schemeClr val="bg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a:ea typeface="+mn-ea"/>
                  <a:cs typeface="Calibri"/>
                </a:endParaRPr>
              </a:p>
            </p:txBody>
          </p:sp>
        </p:grpSp>
        <p:sp>
          <p:nvSpPr>
            <p:cNvPr id="164" name="Freeform 43"/>
            <p:cNvSpPr>
              <a:spLocks/>
            </p:cNvSpPr>
            <p:nvPr/>
          </p:nvSpPr>
          <p:spPr bwMode="auto">
            <a:xfrm>
              <a:off x="3406058" y="2696131"/>
              <a:ext cx="1339542" cy="621126"/>
            </a:xfrm>
            <a:prstGeom prst="rect">
              <a:avLst/>
            </a:prstGeom>
            <a:solidFill>
              <a:srgbClr val="004F71"/>
            </a:solidFill>
            <a:ln w="9525">
              <a:solidFill>
                <a:srgbClr val="004F71"/>
              </a:solidFill>
              <a:round/>
              <a:headEnd/>
              <a:tailEnd/>
            </a:ln>
          </p:spPr>
          <p:txBody>
            <a:bodyPr vert="horz" wrap="square" lIns="38159" tIns="38159" rIns="38159" bIns="3815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a:ea typeface="+mn-ea"/>
                  <a:cs typeface="Calibri"/>
                </a:rPr>
                <a:t>Quality</a:t>
              </a:r>
            </a:p>
          </p:txBody>
        </p:sp>
        <p:cxnSp>
          <p:nvCxnSpPr>
            <p:cNvPr id="167" name="Straight Arrow Connector 166"/>
            <p:cNvCxnSpPr/>
            <p:nvPr/>
          </p:nvCxnSpPr>
          <p:spPr>
            <a:xfrm flipH="1">
              <a:off x="3288941" y="2374329"/>
              <a:ext cx="868" cy="2766614"/>
            </a:xfrm>
            <a:prstGeom prst="straightConnector1">
              <a:avLst/>
            </a:prstGeom>
            <a:ln>
              <a:solidFill>
                <a:schemeClr val="bg2"/>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73" name="Freeform 43"/>
            <p:cNvSpPr>
              <a:spLocks/>
            </p:cNvSpPr>
            <p:nvPr/>
          </p:nvSpPr>
          <p:spPr bwMode="auto">
            <a:xfrm>
              <a:off x="8124786" y="3296081"/>
              <a:ext cx="1339542" cy="621126"/>
            </a:xfrm>
            <a:prstGeom prst="rect">
              <a:avLst/>
            </a:prstGeom>
            <a:solidFill>
              <a:srgbClr val="004F71"/>
            </a:solidFill>
            <a:ln w="9525">
              <a:solidFill>
                <a:srgbClr val="004F71"/>
              </a:solidFill>
              <a:round/>
              <a:headEnd/>
              <a:tailEnd/>
            </a:ln>
          </p:spPr>
          <p:txBody>
            <a:bodyPr vert="horz" wrap="square" lIns="38159" tIns="38159" rIns="38159" bIns="3815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a:ea typeface="+mn-ea"/>
                  <a:cs typeface="Calibri"/>
                </a:rPr>
                <a:t>Demand &amp; Adoption</a:t>
              </a:r>
            </a:p>
          </p:txBody>
        </p:sp>
        <p:sp>
          <p:nvSpPr>
            <p:cNvPr id="174" name="Freeform 21"/>
            <p:cNvSpPr>
              <a:spLocks/>
            </p:cNvSpPr>
            <p:nvPr/>
          </p:nvSpPr>
          <p:spPr bwMode="auto">
            <a:xfrm>
              <a:off x="4978967" y="2896115"/>
              <a:ext cx="1339542" cy="621126"/>
            </a:xfrm>
            <a:prstGeom prst="rect">
              <a:avLst/>
            </a:prstGeom>
            <a:solidFill>
              <a:srgbClr val="004F71"/>
            </a:solidFill>
            <a:ln w="9525">
              <a:solidFill>
                <a:srgbClr val="004F71"/>
              </a:solidFill>
              <a:round/>
              <a:headEnd/>
              <a:tailEnd/>
            </a:ln>
          </p:spPr>
          <p:txBody>
            <a:bodyPr vert="horz" wrap="square" lIns="38159" tIns="38159" rIns="38159" bIns="3815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a:ea typeface="+mn-ea"/>
                  <a:cs typeface="Calibri"/>
                </a:rPr>
                <a:t>Affordability</a:t>
              </a:r>
            </a:p>
          </p:txBody>
        </p:sp>
      </p:grpSp>
      <p:sp>
        <p:nvSpPr>
          <p:cNvPr id="74" name="Title 73"/>
          <p:cNvSpPr>
            <a:spLocks noGrp="1"/>
          </p:cNvSpPr>
          <p:nvPr>
            <p:ph type="title"/>
          </p:nvPr>
        </p:nvSpPr>
        <p:spPr>
          <a:xfrm>
            <a:off x="495300" y="340679"/>
            <a:ext cx="8915400" cy="1081722"/>
          </a:xfrm>
        </p:spPr>
        <p:txBody>
          <a:bodyPr>
            <a:normAutofit/>
          </a:bodyPr>
          <a:lstStyle/>
          <a:p>
            <a:pPr lvl="0"/>
            <a:r>
              <a:rPr lang="en-GB" sz="2400" dirty="0"/>
              <a:t>Unitaid’s work</a:t>
            </a:r>
            <a:endParaRPr lang="en-US" sz="2400" dirty="0"/>
          </a:p>
        </p:txBody>
      </p:sp>
      <p:sp>
        <p:nvSpPr>
          <p:cNvPr id="26628" name="AutoShape 4" descr="data:image/jpeg;base64,/9j/4AAQSkZJRgABAQAAAQABAAD/2wCEAAkGBxIQEBUUEBQWFBIUFRQUFxQVFBUYFBcUFBQXFhUYFRUYHCggGBomHBQWITEhJSkrLi4uFx8zODMsNyguLisBCgoKBQUFDgUFDisZExkrKysrKysrKysrKysrKysrKysrKysrKysrKysrKysrKysrKysrKysrKysrKysrKysrK//AABEIAOcA2gMBIgACEQEDEQH/xAAbAAABBQEBAAAAAAAAAAAAAAAAAgMEBQYBB//EAEgQAAIBAgIFCAYGCAQGAwAAAAECAAMRBCEFBhIxQRMiUWFxgZGhMkJScrHBBxQjM2LRQ4KSorLC4fAVY3PSNVOTo7PxFiQ0/8QAFAEBAAAAAAAAAAAAAAAAAAAAAP/EABQRAQAAAAAAAAAAAAAAAAAAAAD/2gAMAwEAAhEDEQA/APcYQhAIQhAIQhAIQhAIQhAJSa44s0sHUKkqx2VBBIN2YXsRuyvLuY76SsRalST2nLdyLb+cQMzhNF4rEoH5S6m/p1GO423Zx4apV/ap+Lf7ZpdE0+TwtMcdhT3tmfjJIqtAyZ1cxaAlXGQvzajg5dwlz9HWkHqGslR2ewRl2mLW9INa592XdA33zJ6lNyWkHp9Iq0+9Gv8AyGB6PCEIBCEIBCEIBCEIBCEIBCEIBCEIBCEIBIaaVotWNEVF5UC5W+fYDuJ6t4mV1q1sNzQwhu19lqi5m+7Zp249fh0yhOrVcUxUB+0vtbAPOHEEN7XV5wPVITCava5lSKeMvlkKtucOqoPnv6embmnUDAFSCpFwQbgjpBEBUIQgE87+kKpymLp0xwQD9aox+QWbzF46lRF6tRUH4mAv2X3zzqpXXFaVDIboaikH8NJAb5+5A11VLKANwy8BEKserDMTirAXhxnMex5HS6npqr/3VAP8ZmzojOYzXdTTxVOoOKKw95GP9IHpUJAwGmcPX+6qqxPq3s37Jzk+AQhEVaqopZiFUC5JNgB1kwFys0jp7D4d1Sq4DMdwz2QeL29EdszGntc2c8lggc+bylucSeFNfmfDjI2D1Lq1KbPWfYqtmqnnZ/5h6+r+kD0JWBAINwcwRuI6p2eb6G01W0dV5HEgmlf0d5UH1qZ4r1fOeiYeutRQ6EMrC4I3EQHIQhAIQhAIQhAJidc9ZDc4bDnnHm1GXfc5bC9fT4dNtq63BHSLZGx7jwnleIwzaOxg2xtqDcMRmyNltD8Q+IgXWgdDLh126ljUP7vUOvrlkMSb9UVVs6hlNxa4tuIPGRoDeldD08SNoc2pwcfBhxlHgNJYnRtTZYXpk32CeY3SUb1T/ZE0lMkbpIq0UrIVqKCDwPxB4GAttcsKKIqbRLH9EB9pfoI3Add7TM4zWrF4ptjDqUHRTze34ntl3W7ZJoan0xUJZy1Pgu49jN+Vpf4elTpLs01CgcFFh39MDKYXVKtUO1XqbJO/Mu57Te3mZf6L1fo4dttdouARtMenfYCwlhtkzoWB18zOqsUqxxVgcQRjSeh6OKA5VSSt9khiCL7+o7hvktVjirAxuO1E40Kv6tQfzL+UhJpLSGjyBV2mTdapz0Pu1Bu7L909DE44DAhgCDkQRcEdYMDOUNesOaRZ1Zag/RgXufwvut227JnatbF6VqWHNpA7sxST3j6zf3YTR4nU3DPUDjaRb3amp5p7DvXu7rS9o0kpqEpqFUbgBYCBXaE0DRwguvOqEZ1CM+xR6olkXnCYkmBE0xouniqey4sw9FuKn8uqZLQ2k6uja5o178iTnxAvudOrpHzm5QTB604765iEo0FDbJ2Qw3s532Psj8zA9IpuGAKkEEAgjMEHcQYqQdCaP+rUEpbRbZGZPSTc26Bc5CToBCEIBCEIBKbWnQoxdGw+9S7IevipPQfyPCXMIHm2qmkirHD1Mszs33hh6SHz85oatGx6jK3XzQhVvrVIWzHKW4N6rjyB7j0yZoHSIxVHP7xbBx18GHUfzgPKscVYrYtFqsAuTvilWKVY4qwEqscVYpVi1WBxVjirOqscAgcVYqcJnCYATOEzhMSTA7eJJnCYkmB0mAF4mRNM6TXC0S5zO5V9puHd0wKrXHTfIpyVM/aOMyPUQ/M/n1R/UfQHIpy1QfauOaD6iH4E/Cw6ZS6paIbGV2xFfnIrXz3PU6LeyMvIdM9FgEIQgEIQgEIQgEIQgU+tWklw+GcsAxcGmqnMEsDvHEAXJ7Jk9RtHtzqxuFI2FHtZ84npta3jG9bsS2Lxq0E3IeTHRtGxqN3Wt+rNdQoLSpqiblAUd0Dj5mdVYpVi1WBxVjirOqscVYHFWOKsUiSn01rRQwpKj7SoPUXgfxNuHZmeqBdBIFZ5+2tGOxJIw6WH+XTLke8zXHwneQ0wc/tf26Y8rwN6UMQ0wbaZ0nhs6qsVH/Mpgr3utvjLfROu1KpZa68kT6170z2nevmOuBoiZwmLZQRdTcHMW3EdRjJMDpMSTOEzhMDoa0ptb9F8vR20zeldgOlTbaHbkD3dctiYqm3CBTfR9pYPSNBrbVPNetCc+8E+YmunmGkVOj8ctRPQJ2wBxRsnT4+U9NpuGAZTcEAg9IOYMBUIQgEIQgEJncdrnhqTMvPdlJUhV4qbHNiOIlViPpBH6OgT1s4HkAfjA28jaTxYo0alQ+ojN2kDId5sJhTrhjav3VJR7tN2PiTbyjNelpPFKVqbewd4bYQZG4uABAVqNhTUrVKz5lcrni73LHtt/FNm4zlfqzoxsNh9l7bZZmaxuM8hn2ASyCwOKscVZ1VjirA4qxxFhKzWjSn1XDMy/eNzE948e4AnuECj1v1lYMcPhidq+y7rvucthLet0nu3xWrupagCpixtMcxSvzR759Y9W7tjeoGhQf8A7NQXNyKd/Bn7b3A75uICaVMKAFAVRuAAAHYBFQhAJntOapUcQCyAUqvtKOaT+NfmM+2aGEDzXROla2jqxo4gHk75rv2QfXpnivV28Zu3syhlIIIBuNxB3ESHrXoQYqidkfaoCUPT0qeo/G0odQdKEhsO59EFkv7N+cvcTfvPRA0ZMSTFVRY2jRaB0mI27RLNG2aBWa54XlMPtjfTIP6rZN8j3SRqfrDRGGSnWqKjpdRtm11vdczluNu6TLK6MjZggqR1EZyhr6o0j6DuvbZh8oG8o4hHF0ZWHSrAjyjk8wq6qVVN6dRSe9T5XnU/xKh6L1CB0OKg/ZN/hA9OhPN01yxtLKqqt79MqT4W+E9CwlblKaP7aq37QB+cDzTV7CpiMZU5RdpbVHsb7zUFv4ps6OBo0/QpID1IL+MyWoeeJf8A0m/jSbZlzgdD9AigxnFWOKsAF4tVnVWLAgcCxU4TEkwFLvmF+kOuXr0qS8Evb8VRrD+EeM3NM5zBayf8Vp33beH8Lr/WBv8ABYYUqaU13IoUdwtH4QgEIQgEIQgE83x6/VNLArkrVFb9Wrk/mW8J6RPOvpA//bTtv5NP/I9oGxx3A90hM0maROQ7ZXM0DrNG2acZo0zQFM0RyhG4xDNG2aA99ZYcZz66eIEjM0bJvugMa3i9JD0PbxU/lLHRmntihSX2aaDwUCV+tP3A99f4WmYWqbQLrVfG08NinNZtldl0vYnnba23DqM3GH0nh6noVaZPRtgHwOcYxmpuEqEmzozEklXO8m5ya4lTifo+H6OuR1OgPmCPhA1i0+iKCTBHVHHUc6Lg/wCnVZD52HnEVtIaUwovV29kWzdUdc912F/jA9CtacJldq/pE4nDJUa20bhrbtpSRu7LHvk4mB0mJJnCYkmAtDnMR9INEpiKVVeKWHvU2v8ABh4TZ3kDWfRv1rDEKL1F56dbDeveCR22gXODxAq01dfRdQw7CLx6Yn6P9NC31aobEXNO/Eb2XtBue89E20AhCEAhCEAnm2lH+taWCjNVqIn6tLN/MPNhrTpoYSgSD9q91pjr4seob/AcZmtRdHEbWIfjdUvxF+e3iLeMDRaSfcO0yvZovFVtpieHDsEjM0BTNG2aJZo2zQH6NPav1RVRKa+kQPeYCcouEpljuF27gJmNAaEfHO/PC7NmZiCc2JyAv1GBfVNJ4ZPXU9nO+Ei1dZKI9EM3cAPMyzw+oFIfeVnb3VVfjtSyw+puDTfTLnpZ2+AIHlAwel9M8ugULsgMGuTc5Aj5ztDR20inpAPiJ6dh9EYen6FGmp6Qi38bXky0DsIQgEgaewfL4arTGZZDs+8M18wJPhAwf0d43KpRPVUXyVv5Zr2mB0kp0fpLbA+zLbY66dS+2O47XgJvSwIBGYOYPSDA4TEkzhMSTA6TF0qljnujRMSTAzetmrrBjiMMDe+06r6QYZ7aW48SO+StXddEcBMUdl9wqeo3veyfLsl7Sr237pVaY1ZoYm7r9nUO9lGRP4l6esWMDTo4YAqQQcwQbgjqMVPNv8Ax+FP2DEi/6Opa/ajWv5xX+I6WGX2v/RQ+exA9HlDpzWqhhgQpFSr7CnIH8bcOzfMm+C0nicqhcKd+04Re9V3+EsNGanU6fOxDbZHqjJO87z5QKzAYGtpKsatcnk72LbhYepTHR1/OazGVlRRTQAAACw3BRuAnMRjQo2aQAAFhYWAHQolazwOs0bZolmjbNAUzRvebdMSzR7BJc36PjAZ1ixHJ0Co3tZR2cfKW/wBHeD2MM1Q76rm3upzR57UyWmnbEYhaVPM3CDo2mOf99U9QwOFWjTSmvoooUdw3wH4QhAIQhAIQhAIQhAzmu+iPrFDbQXqUrsBxK+uvkD3dcrtSNLcpT5Fzz6Y5vXT/AKbuwiTddtP/AFenyVM/a1BmRvRDkT2ncO88JA1M0LySctUHPcc0H1UPHtPw7YGjfKIJnXa8bJgdJiSZwtG2aApmjfKEbsolmjbNAkjGsOgwOkT7PnITNG2aBMqaRbgAJDrYhm9I3+HhGmaNs0BTNG2aJZo2zQFM0aZpwtOWgEnqCKJ5PNtk2v7VpCAkjCVdk57jArtQzT+ufa/ebLbF/bPpX/Fa/nPTJ5hrJo8owr07jMFrbw18nHf5zb6r6aGLohj94tlqDr4EdR3+I4QLiEIQCEIQCEIQCQNN6UTC0WqPnwVeLMdwH97gZNqVAqlmICgEkncAMyTPNNI4qppTFhUuKS32b+qgI2nI6Tl5CAvV7R742u1fEc5A1zfc78FH4QLd1hNtVfhG6FBaNNadMWVRYfMnrJziSYHSYhmnCbwcqilnIAGZJNgICHMaZpFw2sWHquU2rZ2BYWDdh/O0m1KPRAYZo2zTtQEbxGWaB1mjbNEs0bZoCmaNs0SzRtmgKZo2TOqpO7OSaWCJ9LL4wIyrHzhWAvbu4xWLxtHDDM3b2Rmx/KVmF1m555RQEO7ZzK9vTAmgRYElmktQbVMgg5gjcZHKEGxgScOQ6lGzBFrHiOImeoVX0biwwuaZ4e3TJzHvD4gdMuk35b5zWKkjYcmpkVzU8dvgB033f+oG2w1daiK6G6sAQRxBjkxP0cYmqVqUyL0VzDey53qOm+/q75toBCEIBCEIHHUEEEXByIO4g7wRPN9YNEVNH1xWw9+SJyO/ZJ3o3Sp4fnPSYxikV1KOAysLEHcRAo9E6VTFU9pcmHpLxU/MHgY+UN5jtMaJq6Pq8rQJNO+Tb9m/q1BxHX847i9b2amBSTZqHIk5gH8A49/nAv8ASul6WFXnG7ncg9I9vQOuZW+J0lUyypg9Ypp2+03n2STorVtqh5TFEi+eyTz2988Ozf2TVU9lFCoAqjcALAQM/jNTU5MclUPKAZ7Xose7NfOVK4zF4I7Lg7PANmp91hNm1aM1aoIsQCDvBzHhAqMLrRSbKoCh8R4iWNOtRq+gyn3SL+ErMZoWg+4FD+A5fsnLwlFpTRfIAMG2gTbdYjK/T1QNXiKGyLgyGzRzR9Xbwqnedi3euXykYmB0tJgw6KNpz2kmwkRFuQOuN611LUlX2m8gL/lAdr6coU8l5x6FGXjulVW0zXrnYoqRfggJbx4SRojRFJqavUuxOdr2Xfluz85ocNs0xZFCjoAtAp9FapljtYlrcdhTdj7z8O7xmh0hoHD1qYTYFMqLIyAAr2+0OowWvHVrQMTVpYjR1TPNCd+fJv8A7W8+0TQ4DH0sSuWTDep9IdnSOuXFULUUq4DKd4OYmQ0vq49E8rhixUZ2B56dntDz7YF9sLSBdyABx6P6zOEVdJYgJTyprxO5V4s3WeA/rGaLYnSDrTuLLbaNrKPxN0nqnoehdHU8LTCUx1sx9Jm6T+XCBL0bgUw9JadMWVR3k8SekmSZwGdgEIQgEIQgIcyO7R9xI7iBHrWIIIuDkQcwQeBEp8HoWhQcui84m4ub7PUvR8ZcOIw4gMO0Yd484kd1gNO8YepHXWR3WA29WVmmTtUj1EHzt85YOkh4yjdGHUfhAkasttYcjoZh42PznQJG1QqZVF91vG4PwEn1Esx7TA7hVu47fhKrW+pz0XoUt+0bfyy7wS87sEz2mjymM2egovgAT8TAtMM2yqr0ADwEkpUkZEj6LAko8kI8ioskIsCSjyQjSMgj6CA9QRVvsgC52jYAXJ3k23mS0aRkEkIIEhGjwjCCPiB2EIQCEIQOERp0j0IEJ6cYenLIrG2owKp6UZelLZqEaahAqHoxlqMuGoRtsPApmoRpsNLo4eIOGgYDRONGGqttAkWKEDfcN19hl0NZ6XsP+7+cuKugqLElqYJJJJzFyd+4xr/45h/+WPFvzgVh1opcEf8Ad/OVeivtsUz++9ui+QH701K6v0B+iXvufiZKw+jKaegir7qgHxgQVoRxaEshh4sYeBAWjHkpSauHji0IERKUfSnJK0I8tGBHSnH0px1acWBA4qxUIQCEIQCEIQCEIQCEIQCcKwhASaYiTREIQOGhEnDwhA59XnPq8IQO/V4DDzsIHRh4oURCEDopCKCCEIHbTsIQCEIQCEIQCE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
        <p:nvSpPr>
          <p:cNvPr id="26630" name="AutoShape 6" descr="data:image/jpeg;base64,/9j/4AAQSkZJRgABAQAAAQABAAD/2wCEAAkGBxIQEBUUEBQWFBIUFRQUFxQVFBUYFBcUFBQXFhUYFRUYHCggGBomHBQWITEhJSkrLi4uFx8zODMsNyguLisBCgoKBQUFDgUFDisZExkrKysrKysrKysrKysrKysrKysrKysrKysrKysrKysrKysrKysrKysrKysrKysrKysrK//AABEIAOcA2gMBIgACEQEDEQH/xAAbAAABBQEBAAAAAAAAAAAAAAAAAgMEBQYBB//EAEgQAAIBAgIFCAYGCAQGAwAAAAECAAMRBCEFBhIxQRMiUWFxgZGhMkJScrHBBxQjM2LRQ4KSorLC4fAVY3PSNVOTo7PxFiQ0/8QAFAEBAAAAAAAAAAAAAAAAAAAAAP/EABQRAQAAAAAAAAAAAAAAAAAAAAD/2gAMAwEAAhEDEQA/APcYQhAIQhAIQhAIQhAIQhAJSa44s0sHUKkqx2VBBIN2YXsRuyvLuY76SsRalST2nLdyLb+cQMzhNF4rEoH5S6m/p1GO423Zx4apV/ap+Lf7ZpdE0+TwtMcdhT3tmfjJIqtAyZ1cxaAlXGQvzajg5dwlz9HWkHqGslR2ewRl2mLW9INa592XdA33zJ6lNyWkHp9Iq0+9Gv8AyGB6PCEIBCEIBCEIBCEIBCEIBCEIBCEIBCEIBIaaVotWNEVF5UC5W+fYDuJ6t4mV1q1sNzQwhu19lqi5m+7Zp249fh0yhOrVcUxUB+0vtbAPOHEEN7XV5wPVITCava5lSKeMvlkKtucOqoPnv6embmnUDAFSCpFwQbgjpBEBUIQgE87+kKpymLp0xwQD9aox+QWbzF46lRF6tRUH4mAv2X3zzqpXXFaVDIboaikH8NJAb5+5A11VLKANwy8BEKserDMTirAXhxnMex5HS6npqr/3VAP8ZmzojOYzXdTTxVOoOKKw95GP9IHpUJAwGmcPX+6qqxPq3s37Jzk+AQhEVaqopZiFUC5JNgB1kwFys0jp7D4d1Sq4DMdwz2QeL29EdszGntc2c8lggc+bylucSeFNfmfDjI2D1Lq1KbPWfYqtmqnnZ/5h6+r+kD0JWBAINwcwRuI6p2eb6G01W0dV5HEgmlf0d5UH1qZ4r1fOeiYeutRQ6EMrC4I3EQHIQhAIQhAIQhAJidc9ZDc4bDnnHm1GXfc5bC9fT4dNtq63BHSLZGx7jwnleIwzaOxg2xtqDcMRmyNltD8Q+IgXWgdDLh126ljUP7vUOvrlkMSb9UVVs6hlNxa4tuIPGRoDeldD08SNoc2pwcfBhxlHgNJYnRtTZYXpk32CeY3SUb1T/ZE0lMkbpIq0UrIVqKCDwPxB4GAttcsKKIqbRLH9EB9pfoI3Add7TM4zWrF4ptjDqUHRTze34ntl3W7ZJoan0xUJZy1Pgu49jN+Vpf4elTpLs01CgcFFh39MDKYXVKtUO1XqbJO/Mu57Te3mZf6L1fo4dttdouARtMenfYCwlhtkzoWB18zOqsUqxxVgcQRjSeh6OKA5VSSt9khiCL7+o7hvktVjirAxuO1E40Kv6tQfzL+UhJpLSGjyBV2mTdapz0Pu1Bu7L909DE44DAhgCDkQRcEdYMDOUNesOaRZ1Zag/RgXufwvut227JnatbF6VqWHNpA7sxST3j6zf3YTR4nU3DPUDjaRb3amp5p7DvXu7rS9o0kpqEpqFUbgBYCBXaE0DRwguvOqEZ1CM+xR6olkXnCYkmBE0xouniqey4sw9FuKn8uqZLQ2k6uja5o178iTnxAvudOrpHzm5QTB604765iEo0FDbJ2Qw3s532Psj8zA9IpuGAKkEEAgjMEHcQYqQdCaP+rUEpbRbZGZPSTc26Bc5CToBCEIBCEIBKbWnQoxdGw+9S7IevipPQfyPCXMIHm2qmkirHD1Mszs33hh6SHz85oatGx6jK3XzQhVvrVIWzHKW4N6rjyB7j0yZoHSIxVHP7xbBx18GHUfzgPKscVYrYtFqsAuTvilWKVY4qwEqscVYpVi1WBxVjirOqscAgcVYqcJnCYATOEzhMSTA7eJJnCYkmB0mAF4mRNM6TXC0S5zO5V9puHd0wKrXHTfIpyVM/aOMyPUQ/M/n1R/UfQHIpy1QfauOaD6iH4E/Cw6ZS6paIbGV2xFfnIrXz3PU6LeyMvIdM9FgEIQgEIQgEIQgEIQgU+tWklw+GcsAxcGmqnMEsDvHEAXJ7Jk9RtHtzqxuFI2FHtZ84npta3jG9bsS2Lxq0E3IeTHRtGxqN3Wt+rNdQoLSpqiblAUd0Dj5mdVYpVi1WBxVjirOqscVYHFWOKsUiSn01rRQwpKj7SoPUXgfxNuHZmeqBdBIFZ5+2tGOxJIw6WH+XTLke8zXHwneQ0wc/tf26Y8rwN6UMQ0wbaZ0nhs6qsVH/Mpgr3utvjLfROu1KpZa68kT6170z2nevmOuBoiZwmLZQRdTcHMW3EdRjJMDpMSTOEzhMDoa0ptb9F8vR20zeldgOlTbaHbkD3dctiYqm3CBTfR9pYPSNBrbVPNetCc+8E+YmunmGkVOj8ctRPQJ2wBxRsnT4+U9NpuGAZTcEAg9IOYMBUIQgEIQgEJncdrnhqTMvPdlJUhV4qbHNiOIlViPpBH6OgT1s4HkAfjA28jaTxYo0alQ+ojN2kDId5sJhTrhjav3VJR7tN2PiTbyjNelpPFKVqbewd4bYQZG4uABAVqNhTUrVKz5lcrni73LHtt/FNm4zlfqzoxsNh9l7bZZmaxuM8hn2ASyCwOKscVZ1VjirA4qxxFhKzWjSn1XDMy/eNzE948e4AnuECj1v1lYMcPhidq+y7rvucthLet0nu3xWrupagCpixtMcxSvzR759Y9W7tjeoGhQf8A7NQXNyKd/Bn7b3A75uICaVMKAFAVRuAAAHYBFQhAJntOapUcQCyAUqvtKOaT+NfmM+2aGEDzXROla2jqxo4gHk75rv2QfXpnivV28Zu3syhlIIIBuNxB3ESHrXoQYqidkfaoCUPT0qeo/G0odQdKEhsO59EFkv7N+cvcTfvPRA0ZMSTFVRY2jRaB0mI27RLNG2aBWa54XlMPtjfTIP6rZN8j3SRqfrDRGGSnWqKjpdRtm11vdczluNu6TLK6MjZggqR1EZyhr6o0j6DuvbZh8oG8o4hHF0ZWHSrAjyjk8wq6qVVN6dRSe9T5XnU/xKh6L1CB0OKg/ZN/hA9OhPN01yxtLKqqt79MqT4W+E9CwlblKaP7aq37QB+cDzTV7CpiMZU5RdpbVHsb7zUFv4ps6OBo0/QpID1IL+MyWoeeJf8A0m/jSbZlzgdD9AigxnFWOKsAF4tVnVWLAgcCxU4TEkwFLvmF+kOuXr0qS8Evb8VRrD+EeM3NM5zBayf8Vp33beH8Lr/WBv8ABYYUqaU13IoUdwtH4QgEIQgEIQgE83x6/VNLArkrVFb9Wrk/mW8J6RPOvpA//bTtv5NP/I9oGxx3A90hM0maROQ7ZXM0DrNG2acZo0zQFM0RyhG4xDNG2aA99ZYcZz66eIEjM0bJvugMa3i9JD0PbxU/lLHRmntihSX2aaDwUCV+tP3A99f4WmYWqbQLrVfG08NinNZtldl0vYnnba23DqM3GH0nh6noVaZPRtgHwOcYxmpuEqEmzozEklXO8m5ya4lTifo+H6OuR1OgPmCPhA1i0+iKCTBHVHHUc6Lg/wCnVZD52HnEVtIaUwovV29kWzdUdc912F/jA9CtacJldq/pE4nDJUa20bhrbtpSRu7LHvk4mB0mJJnCYkmAtDnMR9INEpiKVVeKWHvU2v8ABh4TZ3kDWfRv1rDEKL1F56dbDeveCR22gXODxAq01dfRdQw7CLx6Yn6P9NC31aobEXNO/Eb2XtBue89E20AhCEAhCEAnm2lH+taWCjNVqIn6tLN/MPNhrTpoYSgSD9q91pjr4seob/AcZmtRdHEbWIfjdUvxF+e3iLeMDRaSfcO0yvZovFVtpieHDsEjM0BTNG2aJZo2zQH6NPav1RVRKa+kQPeYCcouEpljuF27gJmNAaEfHO/PC7NmZiCc2JyAv1GBfVNJ4ZPXU9nO+Ei1dZKI9EM3cAPMyzw+oFIfeVnb3VVfjtSyw+puDTfTLnpZ2+AIHlAwel9M8ugULsgMGuTc5Aj5ztDR20inpAPiJ6dh9EYen6FGmp6Qi38bXky0DsIQgEgaewfL4arTGZZDs+8M18wJPhAwf0d43KpRPVUXyVv5Zr2mB0kp0fpLbA+zLbY66dS+2O47XgJvSwIBGYOYPSDA4TEkzhMSTA6TF0qljnujRMSTAzetmrrBjiMMDe+06r6QYZ7aW48SO+StXddEcBMUdl9wqeo3veyfLsl7Sr237pVaY1ZoYm7r9nUO9lGRP4l6esWMDTo4YAqQQcwQbgjqMVPNv8Ax+FP2DEi/6Opa/ajWv5xX+I6WGX2v/RQ+exA9HlDpzWqhhgQpFSr7CnIH8bcOzfMm+C0nicqhcKd+04Re9V3+EsNGanU6fOxDbZHqjJO87z5QKzAYGtpKsatcnk72LbhYepTHR1/OazGVlRRTQAAACw3BRuAnMRjQo2aQAAFhYWAHQolazwOs0bZolmjbNAUzRvebdMSzR7BJc36PjAZ1ixHJ0Co3tZR2cfKW/wBHeD2MM1Q76rm3upzR57UyWmnbEYhaVPM3CDo2mOf99U9QwOFWjTSmvoooUdw3wH4QhAIQhAIQhAIQhAzmu+iPrFDbQXqUrsBxK+uvkD3dcrtSNLcpT5Fzz6Y5vXT/AKbuwiTddtP/AFenyVM/a1BmRvRDkT2ncO88JA1M0LySctUHPcc0H1UPHtPw7YGjfKIJnXa8bJgdJiSZwtG2aApmjfKEbsolmjbNAkjGsOgwOkT7PnITNG2aBMqaRbgAJDrYhm9I3+HhGmaNs0BTNG2aJZo2zQFM0aZpwtOWgEnqCKJ5PNtk2v7VpCAkjCVdk57jArtQzT+ufa/ebLbF/bPpX/Fa/nPTJ5hrJo8owr07jMFrbw18nHf5zb6r6aGLohj94tlqDr4EdR3+I4QLiEIQCEIQCEIQCQNN6UTC0WqPnwVeLMdwH97gZNqVAqlmICgEkncAMyTPNNI4qppTFhUuKS32b+qgI2nI6Tl5CAvV7R742u1fEc5A1zfc78FH4QLd1hNtVfhG6FBaNNadMWVRYfMnrJziSYHSYhmnCbwcqilnIAGZJNgICHMaZpFw2sWHquU2rZ2BYWDdh/O0m1KPRAYZo2zTtQEbxGWaB1mjbNEs0bZoCmaNs0SzRtmgKZo2TOqpO7OSaWCJ9LL4wIyrHzhWAvbu4xWLxtHDDM3b2Rmx/KVmF1m555RQEO7ZzK9vTAmgRYElmktQbVMgg5gjcZHKEGxgScOQ6lGzBFrHiOImeoVX0biwwuaZ4e3TJzHvD4gdMuk35b5zWKkjYcmpkVzU8dvgB033f+oG2w1daiK6G6sAQRxBjkxP0cYmqVqUyL0VzDey53qOm+/q75toBCEIBCEIHHUEEEXByIO4g7wRPN9YNEVNH1xWw9+SJyO/ZJ3o3Sp4fnPSYxikV1KOAysLEHcRAo9E6VTFU9pcmHpLxU/MHgY+UN5jtMaJq6Pq8rQJNO+Tb9m/q1BxHX847i9b2amBSTZqHIk5gH8A49/nAv8ASul6WFXnG7ncg9I9vQOuZW+J0lUyypg9Ypp2+03n2STorVtqh5TFEi+eyTz2988Ozf2TVU9lFCoAqjcALAQM/jNTU5MclUPKAZ7Xose7NfOVK4zF4I7Lg7PANmp91hNm1aM1aoIsQCDvBzHhAqMLrRSbKoCh8R4iWNOtRq+gyn3SL+ErMZoWg+4FD+A5fsnLwlFpTRfIAMG2gTbdYjK/T1QNXiKGyLgyGzRzR9Xbwqnedi3euXykYmB0tJgw6KNpz2kmwkRFuQOuN611LUlX2m8gL/lAdr6coU8l5x6FGXjulVW0zXrnYoqRfggJbx4SRojRFJqavUuxOdr2Xfluz85ocNs0xZFCjoAtAp9FapljtYlrcdhTdj7z8O7xmh0hoHD1qYTYFMqLIyAAr2+0OowWvHVrQMTVpYjR1TPNCd+fJv8A7W8+0TQ4DH0sSuWTDep9IdnSOuXFULUUq4DKd4OYmQ0vq49E8rhixUZ2B56dntDz7YF9sLSBdyABx6P6zOEVdJYgJTyprxO5V4s3WeA/rGaLYnSDrTuLLbaNrKPxN0nqnoehdHU8LTCUx1sx9Jm6T+XCBL0bgUw9JadMWVR3k8SekmSZwGdgEIQgEIQgIcyO7R9xI7iBHrWIIIuDkQcwQeBEp8HoWhQcui84m4ub7PUvR8ZcOIw4gMO0Yd484kd1gNO8YepHXWR3WA29WVmmTtUj1EHzt85YOkh4yjdGHUfhAkasttYcjoZh42PznQJG1QqZVF91vG4PwEn1Esx7TA7hVu47fhKrW+pz0XoUt+0bfyy7wS87sEz2mjymM2egovgAT8TAtMM2yqr0ADwEkpUkZEj6LAko8kI8ioskIsCSjyQjSMgj6CA9QRVvsgC52jYAXJ3k23mS0aRkEkIIEhGjwjCCPiB2EIQCEIQOERp0j0IEJ6cYenLIrG2owKp6UZelLZqEaahAqHoxlqMuGoRtsPApmoRpsNLo4eIOGgYDRONGGqttAkWKEDfcN19hl0NZ6XsP+7+cuKugqLElqYJJJJzFyd+4xr/45h/+WPFvzgVh1opcEf8Ad/OVeivtsUz++9ui+QH701K6v0B+iXvufiZKw+jKaegir7qgHxgQVoRxaEshh4sYeBAWjHkpSauHji0IERKUfSnJK0I8tGBHSnH0px1acWBA4qxUIQCEIQCEIQCEIQCEIQCcKwhASaYiTREIQOGhEnDwhA59XnPq8IQO/V4DDzsIHRh4oURCEDopCKCCEIHbTsIQCEIQCEIQCE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sym typeface="Calibri"/>
            </a:endParaRPr>
          </a:p>
        </p:txBody>
      </p:sp>
      <p:sp>
        <p:nvSpPr>
          <p:cNvPr id="58" name="TextBox 57"/>
          <p:cNvSpPr txBox="1"/>
          <p:nvPr/>
        </p:nvSpPr>
        <p:spPr>
          <a:xfrm>
            <a:off x="2209774" y="5893275"/>
            <a:ext cx="1369488" cy="252377"/>
          </a:xfrm>
          <a:prstGeom prst="rect">
            <a:avLst/>
          </a:prstGeom>
          <a:noFill/>
          <a:ln>
            <a:noFill/>
          </a:ln>
        </p:spPr>
        <p:txBody>
          <a:bodyPr wrap="square" lIns="18288" tIns="18288" rIns="18288" bIns="18288"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HIV/coinfections</a:t>
            </a:r>
          </a:p>
        </p:txBody>
      </p:sp>
      <p:sp>
        <p:nvSpPr>
          <p:cNvPr id="59" name="TextBox 58"/>
          <p:cNvSpPr txBox="1"/>
          <p:nvPr/>
        </p:nvSpPr>
        <p:spPr>
          <a:xfrm>
            <a:off x="4214541" y="5893275"/>
            <a:ext cx="1369488" cy="252377"/>
          </a:xfrm>
          <a:prstGeom prst="rect">
            <a:avLst/>
          </a:prstGeom>
          <a:noFill/>
          <a:ln>
            <a:noFill/>
          </a:ln>
        </p:spPr>
        <p:txBody>
          <a:bodyPr wrap="square" lIns="18288" tIns="18288" rIns="18288" bIns="18288"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Tuberculosis</a:t>
            </a:r>
          </a:p>
        </p:txBody>
      </p:sp>
      <p:sp>
        <p:nvSpPr>
          <p:cNvPr id="60" name="TextBox 59"/>
          <p:cNvSpPr txBox="1"/>
          <p:nvPr/>
        </p:nvSpPr>
        <p:spPr>
          <a:xfrm>
            <a:off x="6123225" y="5893275"/>
            <a:ext cx="1369488" cy="252377"/>
          </a:xfrm>
          <a:prstGeom prst="rect">
            <a:avLst/>
          </a:prstGeom>
          <a:noFill/>
          <a:ln>
            <a:noFill/>
          </a:ln>
        </p:spPr>
        <p:txBody>
          <a:bodyPr wrap="square" lIns="18288" tIns="18288" rIns="18288" bIns="18288"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Malaria</a:t>
            </a:r>
          </a:p>
        </p:txBody>
      </p:sp>
      <p:pic>
        <p:nvPicPr>
          <p:cNvPr id="61" name="Picture 60" descr="people.png"/>
          <p:cNvPicPr>
            <a:picLocks noChangeAspect="1"/>
          </p:cNvPicPr>
          <p:nvPr/>
        </p:nvPicPr>
        <p:blipFill>
          <a:blip r:embed="rId8" cstate="print">
            <a:duotone>
              <a:prstClr val="black"/>
              <a:schemeClr val="accent2">
                <a:tint val="45000"/>
                <a:satMod val="400000"/>
              </a:schemeClr>
            </a:duotone>
          </a:blip>
          <a:srcRect t="28066"/>
          <a:stretch>
            <a:fillRect/>
          </a:stretch>
        </p:blipFill>
        <p:spPr>
          <a:xfrm>
            <a:off x="2302748" y="5162550"/>
            <a:ext cx="7147640" cy="764257"/>
          </a:xfrm>
          <a:prstGeom prst="rect">
            <a:avLst/>
          </a:prstGeom>
          <a:noFill/>
          <a:ln>
            <a:noFill/>
          </a:ln>
        </p:spPr>
      </p:pic>
      <p:sp>
        <p:nvSpPr>
          <p:cNvPr id="62" name="Rectangle 61"/>
          <p:cNvSpPr/>
          <p:nvPr/>
        </p:nvSpPr>
        <p:spPr>
          <a:xfrm>
            <a:off x="457200" y="5241007"/>
            <a:ext cx="1295400" cy="685800"/>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a:ea typeface="+mn-ea"/>
                <a:cs typeface="Calibri"/>
              </a:rPr>
              <a:t>Downstream</a:t>
            </a:r>
          </a:p>
        </p:txBody>
      </p:sp>
      <p:pic>
        <p:nvPicPr>
          <p:cNvPr id="71"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809327" y="1290949"/>
            <a:ext cx="514402" cy="481828"/>
          </a:xfrm>
          <a:prstGeom prst="rect">
            <a:avLst/>
          </a:prstGeom>
          <a:noFill/>
          <a:ln w="9525">
            <a:noFill/>
            <a:miter lim="800000"/>
            <a:headEnd/>
            <a:tailEnd/>
          </a:ln>
        </p:spPr>
      </p:pic>
      <p:pic>
        <p:nvPicPr>
          <p:cNvPr id="72"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4097932" y="1290949"/>
            <a:ext cx="514402" cy="481828"/>
          </a:xfrm>
          <a:prstGeom prst="rect">
            <a:avLst/>
          </a:prstGeom>
          <a:noFill/>
          <a:ln w="9525">
            <a:noFill/>
            <a:miter lim="800000"/>
            <a:headEnd/>
            <a:tailEnd/>
          </a:ln>
        </p:spPr>
      </p:pic>
      <p:sp>
        <p:nvSpPr>
          <p:cNvPr id="77" name="ColumnHeader"/>
          <p:cNvSpPr txBox="1"/>
          <p:nvPr/>
        </p:nvSpPr>
        <p:spPr>
          <a:xfrm>
            <a:off x="4414292" y="1842724"/>
            <a:ext cx="1170286" cy="338554"/>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PDPs</a:t>
            </a:r>
          </a:p>
        </p:txBody>
      </p:sp>
      <p:sp>
        <p:nvSpPr>
          <p:cNvPr id="78" name="ColumnHeader"/>
          <p:cNvSpPr txBox="1"/>
          <p:nvPr/>
        </p:nvSpPr>
        <p:spPr>
          <a:xfrm>
            <a:off x="5702897" y="1596504"/>
            <a:ext cx="1170285" cy="584775"/>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Gates Foundation</a:t>
            </a:r>
          </a:p>
        </p:txBody>
      </p:sp>
      <p:sp>
        <p:nvSpPr>
          <p:cNvPr id="79" name="ColumnHeader"/>
          <p:cNvSpPr txBox="1"/>
          <p:nvPr/>
        </p:nvSpPr>
        <p:spPr>
          <a:xfrm>
            <a:off x="3125688" y="1842725"/>
            <a:ext cx="1170285" cy="338554"/>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Industry</a:t>
            </a:r>
          </a:p>
        </p:txBody>
      </p:sp>
      <p:sp>
        <p:nvSpPr>
          <p:cNvPr id="80" name="ColumnHeader"/>
          <p:cNvSpPr txBox="1"/>
          <p:nvPr/>
        </p:nvSpPr>
        <p:spPr>
          <a:xfrm>
            <a:off x="1837084" y="1842724"/>
            <a:ext cx="1170285" cy="338554"/>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Academia</a:t>
            </a:r>
          </a:p>
        </p:txBody>
      </p:sp>
      <p:sp>
        <p:nvSpPr>
          <p:cNvPr id="87" name="ColumnHeader"/>
          <p:cNvSpPr txBox="1"/>
          <p:nvPr/>
        </p:nvSpPr>
        <p:spPr>
          <a:xfrm>
            <a:off x="8280103" y="1842724"/>
            <a:ext cx="1170285" cy="338554"/>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Others</a:t>
            </a:r>
          </a:p>
        </p:txBody>
      </p:sp>
      <p:sp>
        <p:nvSpPr>
          <p:cNvPr id="88" name="ColumnHeader"/>
          <p:cNvSpPr txBox="1"/>
          <p:nvPr/>
        </p:nvSpPr>
        <p:spPr>
          <a:xfrm>
            <a:off x="6991501" y="1596503"/>
            <a:ext cx="1170285" cy="584775"/>
          </a:xfrm>
          <a:prstGeom prst="rect">
            <a:avLst/>
          </a:prstGeom>
          <a:solidFill>
            <a:srgbClr val="FFFFFF"/>
          </a:solidFill>
          <a:ln w="9525" algn="ctr">
            <a:noFill/>
            <a:miter lim="800000"/>
            <a:headEnd type="none" w="lg" len="lg"/>
            <a:tailEnd type="none" w="lg" len="lg"/>
          </a:ln>
          <a:effectLst>
            <a:outerShdw dist="25400" dir="5400000" sx="99000" sy="99000" algn="ctr" rotWithShape="0">
              <a:schemeClr val="tx2"/>
            </a:outerShdw>
          </a:effectLst>
        </p:spPr>
        <p:txBody>
          <a:bodyPr lIns="45720" tIns="45720" rIns="45720" bIns="4572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mn-ea"/>
                <a:cs typeface="Calibri"/>
                <a:sym typeface="Calibri"/>
              </a:rPr>
              <a:t>Grand Challenges</a:t>
            </a:r>
          </a:p>
        </p:txBody>
      </p:sp>
      <p:sp>
        <p:nvSpPr>
          <p:cNvPr id="89" name="TextBox 88"/>
          <p:cNvSpPr txBox="1"/>
          <p:nvPr/>
        </p:nvSpPr>
        <p:spPr>
          <a:xfrm>
            <a:off x="7790100" y="5893275"/>
            <a:ext cx="1369488" cy="252377"/>
          </a:xfrm>
          <a:prstGeom prst="rect">
            <a:avLst/>
          </a:prstGeom>
          <a:noFill/>
          <a:ln>
            <a:noFill/>
          </a:ln>
        </p:spPr>
        <p:txBody>
          <a:bodyPr wrap="square" lIns="18288" tIns="18288" rIns="18288" bIns="18288"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a:ea typeface="+mn-ea"/>
                <a:cs typeface="Calibri"/>
              </a:rPr>
              <a:t>…</a:t>
            </a:r>
          </a:p>
        </p:txBody>
      </p:sp>
      <p:sp>
        <p:nvSpPr>
          <p:cNvPr id="47" name="Slide Number Placeholder 3"/>
          <p:cNvSpPr>
            <a:spLocks noGrp="1"/>
          </p:cNvSpPr>
          <p:nvPr>
            <p:ph type="sldNum" sz="quarter" idx="4"/>
          </p:nvPr>
        </p:nvSpPr>
        <p:spPr>
          <a:xfrm>
            <a:off x="254000" y="6445759"/>
            <a:ext cx="487680" cy="3651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A712D02-039E-3942-A291-299256139106}"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Rounded Rectangle 4"/>
          <p:cNvSpPr/>
          <p:nvPr/>
        </p:nvSpPr>
        <p:spPr>
          <a:xfrm>
            <a:off x="361997" y="3317257"/>
            <a:ext cx="1291671" cy="1297839"/>
          </a:xfrm>
          <a:prstGeom prst="roundRect">
            <a:avLst/>
          </a:prstGeom>
          <a:solidFill>
            <a:schemeClr val="accent2"/>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Calibri"/>
                <a:ea typeface="+mn-ea"/>
                <a:cs typeface="Arial" pitchFamily="34" charset="0"/>
              </a:rPr>
              <a:t>Ensuring </a:t>
            </a:r>
            <a:r>
              <a:rPr kumimoji="0" lang="en-GB" sz="1600" b="1" i="0" u="none" strike="noStrike" kern="1200" cap="none" spc="0" normalizeH="0" baseline="0" noProof="0" dirty="0">
                <a:ln>
                  <a:noFill/>
                </a:ln>
                <a:solidFill>
                  <a:srgbClr val="000000"/>
                </a:solidFill>
                <a:effectLst/>
                <a:uLnTx/>
                <a:uFillTx/>
                <a:latin typeface="Calibri"/>
                <a:ea typeface="+mn-ea"/>
                <a:cs typeface="Arial" pitchFamily="34" charset="0"/>
              </a:rPr>
              <a:t>access </a:t>
            </a:r>
            <a:r>
              <a:rPr kumimoji="0" lang="en-GB" sz="1600" b="0" i="0" u="none" strike="noStrike" kern="1200" cap="none" spc="0" normalizeH="0" baseline="0" noProof="0" dirty="0">
                <a:ln>
                  <a:noFill/>
                </a:ln>
                <a:solidFill>
                  <a:srgbClr val="000000"/>
                </a:solidFill>
                <a:effectLst/>
                <a:uLnTx/>
                <a:uFillTx/>
                <a:latin typeface="Calibri"/>
                <a:ea typeface="+mn-ea"/>
                <a:cs typeface="Arial" pitchFamily="34" charset="0"/>
              </a:rPr>
              <a:t>by </a:t>
            </a:r>
            <a:r>
              <a:rPr kumimoji="0" lang="en-GB" sz="1600" b="0" i="0" u="none" strike="noStrike" kern="1200" cap="none" spc="0" normalizeH="0" baseline="0" noProof="0" dirty="0" err="1">
                <a:ln>
                  <a:noFill/>
                </a:ln>
                <a:solidFill>
                  <a:srgbClr val="000000"/>
                </a:solidFill>
                <a:effectLst/>
                <a:uLnTx/>
                <a:uFillTx/>
                <a:latin typeface="Calibri"/>
                <a:ea typeface="+mn-ea"/>
                <a:cs typeface="Arial" pitchFamily="34" charset="0"/>
              </a:rPr>
              <a:t>overcomingmarket</a:t>
            </a:r>
            <a:r>
              <a:rPr kumimoji="0" lang="en-GB" sz="1600" b="0" i="0" u="none" strike="noStrike" kern="1200" cap="none" spc="0" normalizeH="0" baseline="0" noProof="0" dirty="0">
                <a:ln>
                  <a:noFill/>
                </a:ln>
                <a:solidFill>
                  <a:srgbClr val="000000"/>
                </a:solidFill>
                <a:effectLst/>
                <a:uLnTx/>
                <a:uFillTx/>
                <a:latin typeface="Calibri"/>
                <a:ea typeface="+mn-ea"/>
                <a:cs typeface="Arial" pitchFamily="34" charset="0"/>
              </a:rPr>
              <a:t> barriers</a:t>
            </a:r>
            <a:endParaRPr kumimoji="0" lang="en-US" sz="1600" b="1" i="0" u="none" strike="noStrike" kern="1200" cap="none" spc="0" normalizeH="0" baseline="0" noProof="0" dirty="0" err="1">
              <a:ln>
                <a:noFill/>
              </a:ln>
              <a:solidFill>
                <a:srgbClr val="000000"/>
              </a:solidFill>
              <a:effectLst/>
              <a:uLnTx/>
              <a:uFillTx/>
              <a:latin typeface="Calibri"/>
              <a:ea typeface="+mn-ea"/>
              <a:cs typeface="Arial" pitchFamily="34" charset="0"/>
            </a:endParaRPr>
          </a:p>
        </p:txBody>
      </p:sp>
      <p:pic>
        <p:nvPicPr>
          <p:cNvPr id="75"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6675140" y="1290949"/>
            <a:ext cx="514402" cy="481828"/>
          </a:xfrm>
          <a:prstGeom prst="rect">
            <a:avLst/>
          </a:prstGeom>
          <a:noFill/>
          <a:ln w="9525">
            <a:noFill/>
            <a:miter lim="800000"/>
            <a:headEnd/>
            <a:tailEnd/>
          </a:ln>
        </p:spPr>
      </p:pic>
      <p:pic>
        <p:nvPicPr>
          <p:cNvPr id="76"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963744" y="1290949"/>
            <a:ext cx="514402" cy="481828"/>
          </a:xfrm>
          <a:prstGeom prst="rect">
            <a:avLst/>
          </a:prstGeom>
          <a:noFill/>
          <a:ln w="9525">
            <a:noFill/>
            <a:miter lim="800000"/>
            <a:headEnd/>
            <a:tailEnd/>
          </a:ln>
        </p:spPr>
      </p:pic>
      <p:pic>
        <p:nvPicPr>
          <p:cNvPr id="73" name="Picture 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86536" y="1290949"/>
            <a:ext cx="514402" cy="481828"/>
          </a:xfrm>
          <a:prstGeom prst="rect">
            <a:avLst/>
          </a:prstGeom>
          <a:noFill/>
          <a:ln w="9525">
            <a:noFill/>
            <a:miter lim="800000"/>
            <a:headEnd/>
            <a:tailEnd/>
          </a:ln>
        </p:spPr>
      </p:pic>
    </p:spTree>
    <p:extLst>
      <p:ext uri="{BB962C8B-B14F-4D97-AF65-F5344CB8AC3E}">
        <p14:creationId xmlns:p14="http://schemas.microsoft.com/office/powerpoint/2010/main" val="31742657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381001" y="344878"/>
            <a:ext cx="8169175" cy="756000"/>
          </a:xfrm>
          <a:prstGeom prst="rect">
            <a:avLst/>
          </a:prstGeom>
          <a:solidFill>
            <a:srgbClr val="B0120E"/>
          </a:solidFill>
          <a:ln w="9525">
            <a:noFill/>
            <a:miter lim="800000"/>
            <a:headEnd/>
            <a:tailEnd/>
          </a:ln>
        </p:spPr>
        <p:txBody>
          <a:bodyPr vert="horz" wrap="square" lIns="180000" tIns="45720" rIns="0" bIns="45720" numCol="1" anchor="ctr" anchorCtr="0" compatLnSpc="1">
            <a:prstTxWarp prst="textNoShape">
              <a:avLst/>
            </a:prstTxWarp>
          </a:bodyPr>
          <a:lstStyle>
            <a:lvl1pPr algn="l" rtl="0" eaLnBrk="0" fontAlgn="base" hangingPunct="0">
              <a:spcBef>
                <a:spcPct val="0"/>
              </a:spcBef>
              <a:spcAft>
                <a:spcPct val="0"/>
              </a:spcAft>
              <a:defRPr sz="2400" b="1" kern="1200">
                <a:solidFill>
                  <a:schemeClr val="bg1"/>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a:lstStyle>
          <a:p>
            <a:pPr defTabSz="914400">
              <a:defRPr/>
            </a:pPr>
            <a:r>
              <a:rPr lang="en-GB" dirty="0">
                <a:solidFill>
                  <a:srgbClr val="FFFFFF"/>
                </a:solidFill>
                <a:latin typeface="Arial"/>
              </a:rPr>
              <a:t>Dimensions of a healthy market . Example of projects</a:t>
            </a:r>
            <a:endParaRPr lang="en-US" dirty="0">
              <a:solidFill>
                <a:srgbClr val="FFFFFF"/>
              </a:solidFill>
              <a:latin typeface="Arial"/>
            </a:endParaRPr>
          </a:p>
        </p:txBody>
      </p:sp>
      <p:grpSp>
        <p:nvGrpSpPr>
          <p:cNvPr id="18" name="Group 17"/>
          <p:cNvGrpSpPr/>
          <p:nvPr/>
        </p:nvGrpSpPr>
        <p:grpSpPr>
          <a:xfrm>
            <a:off x="742707" y="1383999"/>
            <a:ext cx="8323845" cy="3645077"/>
            <a:chOff x="285173" y="1671281"/>
            <a:chExt cx="8163918" cy="3368063"/>
          </a:xfrm>
        </p:grpSpPr>
        <p:sp>
          <p:nvSpPr>
            <p:cNvPr id="26" name="Rounded Rectangle 25"/>
            <p:cNvSpPr/>
            <p:nvPr>
              <p:custDataLst>
                <p:tags r:id="rId5"/>
              </p:custDataLst>
            </p:nvPr>
          </p:nvSpPr>
          <p:spPr bwMode="auto">
            <a:xfrm>
              <a:off x="285173" y="1671281"/>
              <a:ext cx="1560991" cy="882355"/>
            </a:xfrm>
            <a:prstGeom prst="roundRect">
              <a:avLst/>
            </a:prstGeom>
            <a:solidFill>
              <a:schemeClr val="accent1">
                <a:lumMod val="75000"/>
              </a:schemeClr>
            </a:solidFill>
            <a:ln w="9525" cap="flat" cmpd="sng" algn="ctr">
              <a:solidFill>
                <a:srgbClr val="FFFFFF"/>
              </a:solidFill>
              <a:prstDash val="solid"/>
              <a:round/>
              <a:headEnd type="none" w="med" len="med"/>
              <a:tailEnd type="none" w="med" len="med"/>
            </a:ln>
            <a:effectLst/>
            <a:extLst/>
          </p:spPr>
          <p:txBody>
            <a:bodyPr wrap="none" anchor="ctr"/>
            <a:lstStyle/>
            <a:p>
              <a:pPr>
                <a:spcBef>
                  <a:spcPct val="0"/>
                </a:spcBef>
                <a:defRPr/>
              </a:pPr>
              <a:endParaRPr lang="en-US" sz="1600" b="1" kern="0">
                <a:solidFill>
                  <a:srgbClr val="FFFFFF"/>
                </a:solidFill>
              </a:endParaRPr>
            </a:p>
          </p:txBody>
        </p:sp>
        <p:sp>
          <p:nvSpPr>
            <p:cNvPr id="27" name="Rectangle 6"/>
            <p:cNvSpPr txBox="1">
              <a:spLocks/>
            </p:cNvSpPr>
            <p:nvPr>
              <p:custDataLst>
                <p:tags r:id="rId6"/>
              </p:custDataLst>
            </p:nvPr>
          </p:nvSpPr>
          <p:spPr>
            <a:xfrm>
              <a:off x="392010" y="1718698"/>
              <a:ext cx="1362970" cy="85315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lgn="ctr">
                <a:buClr>
                  <a:srgbClr val="002960"/>
                </a:buClr>
                <a:buNone/>
                <a:defRPr/>
              </a:pPr>
              <a:r>
                <a:rPr lang="en-US" sz="2000" b="1" kern="0" dirty="0">
                  <a:solidFill>
                    <a:srgbClr val="FFFFFF"/>
                  </a:solidFill>
                </a:rPr>
                <a:t>Innovation </a:t>
              </a:r>
            </a:p>
            <a:p>
              <a:pPr marL="1587" lvl="1" indent="0" algn="ctr">
                <a:buClr>
                  <a:srgbClr val="002960"/>
                </a:buClr>
                <a:buNone/>
                <a:defRPr/>
              </a:pPr>
              <a:r>
                <a:rPr lang="en-US" sz="2000" b="1" kern="0" dirty="0">
                  <a:solidFill>
                    <a:srgbClr val="FFFFFF"/>
                  </a:solidFill>
                </a:rPr>
                <a:t>&amp; </a:t>
              </a:r>
            </a:p>
            <a:p>
              <a:pPr marL="1587" lvl="1" indent="0" algn="ctr">
                <a:buClr>
                  <a:srgbClr val="002960"/>
                </a:buClr>
                <a:buNone/>
                <a:defRPr/>
              </a:pPr>
              <a:r>
                <a:rPr lang="en-US" sz="2000" b="1" kern="0" dirty="0">
                  <a:solidFill>
                    <a:srgbClr val="FFFFFF"/>
                  </a:solidFill>
                </a:rPr>
                <a:t>availability</a:t>
              </a:r>
            </a:p>
          </p:txBody>
        </p:sp>
        <p:sp>
          <p:nvSpPr>
            <p:cNvPr id="28" name="Rectangle 6"/>
            <p:cNvSpPr txBox="1">
              <a:spLocks/>
            </p:cNvSpPr>
            <p:nvPr>
              <p:custDataLst>
                <p:tags r:id="rId7"/>
              </p:custDataLst>
            </p:nvPr>
          </p:nvSpPr>
          <p:spPr>
            <a:xfrm>
              <a:off x="2482984" y="1771861"/>
              <a:ext cx="5961451" cy="8531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rgbClr val="C00000"/>
                </a:buClr>
                <a:defRPr/>
              </a:pPr>
              <a:r>
                <a:rPr lang="en-US" sz="2000" i="1" kern="0" dirty="0">
                  <a:solidFill>
                    <a:sysClr val="windowText" lastClr="000000"/>
                  </a:solidFill>
                </a:rPr>
                <a:t>Robust pipeline of new better products</a:t>
              </a:r>
            </a:p>
            <a:p>
              <a:pPr lvl="1">
                <a:buClr>
                  <a:srgbClr val="C00000"/>
                </a:buClr>
                <a:defRPr/>
              </a:pPr>
              <a:r>
                <a:rPr lang="en-US" sz="2000" i="1" kern="0" dirty="0"/>
                <a:t>Adapted to populations in need</a:t>
              </a:r>
            </a:p>
            <a:p>
              <a:pPr lvl="1">
                <a:buClr>
                  <a:srgbClr val="C00000"/>
                </a:buClr>
                <a:defRPr/>
              </a:pPr>
              <a:r>
                <a:rPr lang="en-US" sz="2000" i="1" kern="0" dirty="0"/>
                <a:t>Evidence to use them and include in recommendations</a:t>
              </a:r>
            </a:p>
          </p:txBody>
        </p:sp>
        <p:cxnSp>
          <p:nvCxnSpPr>
            <p:cNvPr id="29" name="Straight Connector 81"/>
            <p:cNvCxnSpPr>
              <a:cxnSpLocks/>
            </p:cNvCxnSpPr>
            <p:nvPr>
              <p:custDataLst>
                <p:tags r:id="rId8"/>
              </p:custDataLst>
            </p:nvPr>
          </p:nvCxnSpPr>
          <p:spPr bwMode="auto">
            <a:xfrm flipH="1">
              <a:off x="311944" y="2674042"/>
              <a:ext cx="7734912" cy="0"/>
            </a:xfrm>
            <a:prstGeom prst="line">
              <a:avLst/>
            </a:prstGeom>
            <a:noFill/>
            <a:ln w="9525" algn="ctr">
              <a:solidFill>
                <a:srgbClr val="80808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Rounded Rectangle 29"/>
            <p:cNvSpPr/>
            <p:nvPr>
              <p:custDataLst>
                <p:tags r:id="rId9"/>
              </p:custDataLst>
            </p:nvPr>
          </p:nvSpPr>
          <p:spPr bwMode="auto">
            <a:xfrm>
              <a:off x="300826" y="2747930"/>
              <a:ext cx="1545338" cy="581950"/>
            </a:xfrm>
            <a:prstGeom prst="roundRect">
              <a:avLst/>
            </a:prstGeom>
            <a:solidFill>
              <a:schemeClr val="accent1">
                <a:lumMod val="75000"/>
              </a:schemeClr>
            </a:solidFill>
            <a:ln w="9525" cap="flat" cmpd="sng" algn="ctr">
              <a:solidFill>
                <a:srgbClr val="FFFFFF"/>
              </a:solidFill>
              <a:prstDash val="solid"/>
              <a:round/>
              <a:headEnd type="none" w="med" len="med"/>
              <a:tailEnd type="none" w="med" len="med"/>
            </a:ln>
            <a:effectLst/>
            <a:extLst/>
          </p:spPr>
          <p:txBody>
            <a:bodyPr wrap="none" anchor="ctr"/>
            <a:lstStyle/>
            <a:p>
              <a:pPr>
                <a:spcBef>
                  <a:spcPct val="0"/>
                </a:spcBef>
                <a:defRPr/>
              </a:pPr>
              <a:endParaRPr lang="en-US" sz="1600" b="1" kern="0">
                <a:solidFill>
                  <a:srgbClr val="FFFFFF"/>
                </a:solidFill>
              </a:endParaRPr>
            </a:p>
          </p:txBody>
        </p:sp>
        <p:sp>
          <p:nvSpPr>
            <p:cNvPr id="31" name="Rectangle 6"/>
            <p:cNvSpPr txBox="1">
              <a:spLocks/>
            </p:cNvSpPr>
            <p:nvPr>
              <p:custDataLst>
                <p:tags r:id="rId10"/>
              </p:custDataLst>
            </p:nvPr>
          </p:nvSpPr>
          <p:spPr>
            <a:xfrm>
              <a:off x="396610" y="2904398"/>
              <a:ext cx="1449554" cy="284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lgn="ctr">
                <a:buClr>
                  <a:srgbClr val="002960"/>
                </a:buClr>
                <a:buNone/>
                <a:defRPr/>
              </a:pPr>
              <a:r>
                <a:rPr lang="en-US" sz="2000" b="1" kern="0" dirty="0">
                  <a:solidFill>
                    <a:srgbClr val="FFFFFF"/>
                  </a:solidFill>
                </a:rPr>
                <a:t>Quality</a:t>
              </a:r>
            </a:p>
          </p:txBody>
        </p:sp>
        <p:sp>
          <p:nvSpPr>
            <p:cNvPr id="32" name="Rounded Rectangle 31"/>
            <p:cNvSpPr/>
            <p:nvPr>
              <p:custDataLst>
                <p:tags r:id="rId11"/>
              </p:custDataLst>
            </p:nvPr>
          </p:nvSpPr>
          <p:spPr bwMode="auto">
            <a:xfrm>
              <a:off x="322063" y="3503074"/>
              <a:ext cx="1524101" cy="644957"/>
            </a:xfrm>
            <a:prstGeom prst="roundRect">
              <a:avLst/>
            </a:prstGeom>
            <a:solidFill>
              <a:schemeClr val="accent1">
                <a:lumMod val="75000"/>
              </a:schemeClr>
            </a:solidFill>
            <a:ln w="9525" cap="flat" cmpd="sng" algn="ctr">
              <a:solidFill>
                <a:srgbClr val="FFFFFF"/>
              </a:solidFill>
              <a:prstDash val="solid"/>
              <a:round/>
              <a:headEnd type="none" w="med" len="med"/>
              <a:tailEnd type="none" w="med" len="med"/>
            </a:ln>
            <a:effectLst/>
            <a:extLst/>
          </p:spPr>
          <p:txBody>
            <a:bodyPr wrap="none" anchor="ctr"/>
            <a:lstStyle/>
            <a:p>
              <a:pPr>
                <a:spcBef>
                  <a:spcPct val="0"/>
                </a:spcBef>
                <a:defRPr/>
              </a:pPr>
              <a:endParaRPr lang="en-US" b="1" kern="0">
                <a:solidFill>
                  <a:srgbClr val="FFFFFF"/>
                </a:solidFill>
              </a:endParaRPr>
            </a:p>
          </p:txBody>
        </p:sp>
        <p:sp>
          <p:nvSpPr>
            <p:cNvPr id="33" name="Rectangle 6"/>
            <p:cNvSpPr txBox="1">
              <a:spLocks/>
            </p:cNvSpPr>
            <p:nvPr>
              <p:custDataLst>
                <p:tags r:id="rId12"/>
              </p:custDataLst>
            </p:nvPr>
          </p:nvSpPr>
          <p:spPr>
            <a:xfrm>
              <a:off x="445760" y="3620100"/>
              <a:ext cx="1400404" cy="284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buClr>
                  <a:srgbClr val="002960"/>
                </a:buClr>
                <a:buNone/>
                <a:defRPr/>
              </a:pPr>
              <a:r>
                <a:rPr lang="en-US" sz="2000" b="1" kern="0" dirty="0">
                  <a:solidFill>
                    <a:srgbClr val="FFFFFF"/>
                  </a:solidFill>
                </a:rPr>
                <a:t>Affordability</a:t>
              </a:r>
              <a:endParaRPr lang="en-US" sz="1600" b="1" kern="0" dirty="0">
                <a:solidFill>
                  <a:srgbClr val="FFFFFF"/>
                </a:solidFill>
              </a:endParaRPr>
            </a:p>
          </p:txBody>
        </p:sp>
        <p:sp>
          <p:nvSpPr>
            <p:cNvPr id="34" name="Rounded Rectangle 33"/>
            <p:cNvSpPr/>
            <p:nvPr>
              <p:custDataLst>
                <p:tags r:id="rId13"/>
              </p:custDataLst>
            </p:nvPr>
          </p:nvSpPr>
          <p:spPr bwMode="auto">
            <a:xfrm>
              <a:off x="336719" y="4248938"/>
              <a:ext cx="1509445" cy="678974"/>
            </a:xfrm>
            <a:prstGeom prst="roundRect">
              <a:avLst/>
            </a:prstGeom>
            <a:solidFill>
              <a:schemeClr val="accent1">
                <a:lumMod val="75000"/>
              </a:schemeClr>
            </a:solidFill>
            <a:ln w="9525" cap="flat" cmpd="sng" algn="ctr">
              <a:solidFill>
                <a:srgbClr val="FFFFFF"/>
              </a:solidFill>
              <a:prstDash val="solid"/>
              <a:round/>
              <a:headEnd type="none" w="med" len="med"/>
              <a:tailEnd type="none" w="med" len="med"/>
            </a:ln>
            <a:effectLst/>
            <a:extLst/>
          </p:spPr>
          <p:txBody>
            <a:bodyPr wrap="none" anchor="ctr"/>
            <a:lstStyle/>
            <a:p>
              <a:pPr>
                <a:spcBef>
                  <a:spcPct val="0"/>
                </a:spcBef>
                <a:defRPr/>
              </a:pPr>
              <a:endParaRPr lang="en-US" sz="1600" b="1" kern="0">
                <a:solidFill>
                  <a:srgbClr val="FFFFFF"/>
                </a:solidFill>
              </a:endParaRPr>
            </a:p>
          </p:txBody>
        </p:sp>
        <p:sp>
          <p:nvSpPr>
            <p:cNvPr id="35" name="Rectangle 6"/>
            <p:cNvSpPr txBox="1">
              <a:spLocks/>
            </p:cNvSpPr>
            <p:nvPr>
              <p:custDataLst>
                <p:tags r:id="rId14"/>
              </p:custDataLst>
            </p:nvPr>
          </p:nvSpPr>
          <p:spPr>
            <a:xfrm>
              <a:off x="445140" y="4313586"/>
              <a:ext cx="1256711" cy="56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lgn="ctr">
                <a:buClr>
                  <a:srgbClr val="002960"/>
                </a:buClr>
                <a:buNone/>
                <a:defRPr/>
              </a:pPr>
              <a:r>
                <a:rPr lang="en-US" sz="2000" b="1" kern="0" dirty="0">
                  <a:solidFill>
                    <a:srgbClr val="FFFFFF"/>
                  </a:solidFill>
                </a:rPr>
                <a:t>Supply </a:t>
              </a:r>
            </a:p>
            <a:p>
              <a:pPr marL="1587" lvl="1" indent="0" algn="ctr">
                <a:buClr>
                  <a:srgbClr val="002960"/>
                </a:buClr>
                <a:buNone/>
                <a:defRPr/>
              </a:pPr>
              <a:r>
                <a:rPr lang="en-US" sz="2000" b="1" kern="0" dirty="0">
                  <a:solidFill>
                    <a:srgbClr val="FFFFFF"/>
                  </a:solidFill>
                </a:rPr>
                <a:t>&amp; delivery</a:t>
              </a:r>
            </a:p>
          </p:txBody>
        </p:sp>
        <p:sp>
          <p:nvSpPr>
            <p:cNvPr id="38" name="Rectangle 6"/>
            <p:cNvSpPr txBox="1">
              <a:spLocks/>
            </p:cNvSpPr>
            <p:nvPr>
              <p:custDataLst>
                <p:tags r:id="rId15"/>
              </p:custDataLst>
            </p:nvPr>
          </p:nvSpPr>
          <p:spPr>
            <a:xfrm>
              <a:off x="2487638" y="2968688"/>
              <a:ext cx="5961453" cy="2843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rgbClr val="C00000"/>
                </a:buClr>
                <a:defRPr/>
              </a:pPr>
              <a:r>
                <a:rPr lang="en-US" sz="2000" i="1" kern="0" dirty="0">
                  <a:solidFill>
                    <a:sysClr val="windowText" lastClr="000000"/>
                  </a:solidFill>
                </a:rPr>
                <a:t>Stringent standard of quality , reliable information </a:t>
              </a:r>
            </a:p>
          </p:txBody>
        </p:sp>
        <p:sp>
          <p:nvSpPr>
            <p:cNvPr id="39" name="Rectangle 6"/>
            <p:cNvSpPr txBox="1">
              <a:spLocks/>
            </p:cNvSpPr>
            <p:nvPr>
              <p:custDataLst>
                <p:tags r:id="rId16"/>
              </p:custDataLst>
            </p:nvPr>
          </p:nvSpPr>
          <p:spPr>
            <a:xfrm>
              <a:off x="2500094" y="3603860"/>
              <a:ext cx="5820204" cy="56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rgbClr val="C00000"/>
                </a:buClr>
                <a:defRPr/>
              </a:pPr>
              <a:r>
                <a:rPr lang="en-US" sz="2000" i="1" kern="0" dirty="0">
                  <a:solidFill>
                    <a:sysClr val="windowText" lastClr="000000"/>
                  </a:solidFill>
                </a:rPr>
                <a:t>Lowest possible price that is sustainable for suppliers </a:t>
              </a:r>
            </a:p>
            <a:p>
              <a:pPr lvl="1">
                <a:buClr>
                  <a:srgbClr val="C00000"/>
                </a:buClr>
                <a:defRPr/>
              </a:pPr>
              <a:r>
                <a:rPr lang="en-US" sz="2000" i="1" kern="0" dirty="0">
                  <a:solidFill>
                    <a:sysClr val="windowText" lastClr="000000"/>
                  </a:solidFill>
                </a:rPr>
                <a:t>and does not impose an unreasonable financial burden</a:t>
              </a:r>
            </a:p>
          </p:txBody>
        </p:sp>
        <p:cxnSp>
          <p:nvCxnSpPr>
            <p:cNvPr id="40" name="Straight Connector 97"/>
            <p:cNvCxnSpPr>
              <a:cxnSpLocks/>
            </p:cNvCxnSpPr>
            <p:nvPr>
              <p:custDataLst>
                <p:tags r:id="rId17"/>
              </p:custDataLst>
            </p:nvPr>
          </p:nvCxnSpPr>
          <p:spPr bwMode="auto">
            <a:xfrm flipV="1">
              <a:off x="366767" y="5024478"/>
              <a:ext cx="7638401" cy="14866"/>
            </a:xfrm>
            <a:prstGeom prst="line">
              <a:avLst/>
            </a:prstGeom>
            <a:noFill/>
            <a:ln w="9525" algn="ctr">
              <a:solidFill>
                <a:srgbClr val="80808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81"/>
            <p:cNvCxnSpPr>
              <a:cxnSpLocks/>
            </p:cNvCxnSpPr>
            <p:nvPr>
              <p:custDataLst>
                <p:tags r:id="rId18"/>
              </p:custDataLst>
            </p:nvPr>
          </p:nvCxnSpPr>
          <p:spPr bwMode="auto">
            <a:xfrm flipH="1">
              <a:off x="357561" y="3503074"/>
              <a:ext cx="7667134" cy="0"/>
            </a:xfrm>
            <a:prstGeom prst="line">
              <a:avLst/>
            </a:prstGeom>
            <a:noFill/>
            <a:ln w="9525" algn="ctr">
              <a:solidFill>
                <a:srgbClr val="80808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97"/>
            <p:cNvCxnSpPr>
              <a:cxnSpLocks/>
            </p:cNvCxnSpPr>
            <p:nvPr>
              <p:custDataLst>
                <p:tags r:id="rId19"/>
              </p:custDataLst>
            </p:nvPr>
          </p:nvCxnSpPr>
          <p:spPr bwMode="auto">
            <a:xfrm>
              <a:off x="346058" y="4265264"/>
              <a:ext cx="7712619" cy="32874"/>
            </a:xfrm>
            <a:prstGeom prst="line">
              <a:avLst/>
            </a:prstGeom>
            <a:noFill/>
            <a:ln w="9525" algn="ctr">
              <a:solidFill>
                <a:srgbClr val="80808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ectangle 6"/>
            <p:cNvSpPr txBox="1">
              <a:spLocks/>
            </p:cNvSpPr>
            <p:nvPr>
              <p:custDataLst>
                <p:tags r:id="rId20"/>
              </p:custDataLst>
            </p:nvPr>
          </p:nvSpPr>
          <p:spPr>
            <a:xfrm>
              <a:off x="2482983" y="4341588"/>
              <a:ext cx="5961452" cy="568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rgbClr val="C00000"/>
                </a:buClr>
                <a:defRPr/>
              </a:pPr>
              <a:r>
                <a:rPr lang="en-US" sz="2000" i="1" kern="0" dirty="0">
                  <a:solidFill>
                    <a:sysClr val="windowText" lastClr="000000"/>
                  </a:solidFill>
                </a:rPr>
                <a:t>Global: sustainable supply to meet needs.</a:t>
              </a:r>
            </a:p>
            <a:p>
              <a:pPr lvl="1">
                <a:buClr>
                  <a:srgbClr val="C00000"/>
                </a:buClr>
                <a:defRPr/>
              </a:pPr>
              <a:r>
                <a:rPr lang="en-US" sz="2000" i="1" kern="0" dirty="0">
                  <a:solidFill>
                    <a:sysClr val="windowText" lastClr="000000"/>
                  </a:solidFill>
                </a:rPr>
                <a:t>Country: reliable supply chain systems</a:t>
              </a:r>
            </a:p>
          </p:txBody>
        </p:sp>
        <p:pic>
          <p:nvPicPr>
            <p:cNvPr id="46" name="Picture 8" descr="https://d30y9cdsu7xlg0.cloudfront.net/png/90152-200.png"/>
            <p:cNvPicPr>
              <a:picLocks noChangeArrowheads="1"/>
            </p:cNvPicPr>
            <p:nvPr/>
          </p:nvPicPr>
          <p:blipFill>
            <a:blip r:embed="rId23" cstate="print"/>
            <a:srcRect/>
            <a:stretch>
              <a:fillRect/>
            </a:stretch>
          </p:blipFill>
          <p:spPr bwMode="auto">
            <a:xfrm>
              <a:off x="1964486" y="4282979"/>
              <a:ext cx="482259" cy="522447"/>
            </a:xfrm>
            <a:prstGeom prst="rect">
              <a:avLst/>
            </a:prstGeom>
            <a:noFill/>
          </p:spPr>
        </p:pic>
        <p:pic>
          <p:nvPicPr>
            <p:cNvPr id="47" name="Picture 4" descr="https://d30y9cdsu7xlg0.cloudfront.net/png/92352-200.png"/>
            <p:cNvPicPr>
              <a:picLocks noChangeArrowheads="1"/>
            </p:cNvPicPr>
            <p:nvPr/>
          </p:nvPicPr>
          <p:blipFill>
            <a:blip r:embed="rId24" cstate="print">
              <a:biLevel thresh="50000"/>
              <a:grayscl/>
            </a:blip>
            <a:srcRect/>
            <a:stretch>
              <a:fillRect/>
            </a:stretch>
          </p:blipFill>
          <p:spPr bwMode="auto">
            <a:xfrm>
              <a:off x="1846164" y="2715433"/>
              <a:ext cx="668029" cy="609876"/>
            </a:xfrm>
            <a:prstGeom prst="rect">
              <a:avLst/>
            </a:prstGeom>
            <a:noFill/>
            <a:ln>
              <a:noFill/>
            </a:ln>
          </p:spPr>
        </p:pic>
        <p:pic>
          <p:nvPicPr>
            <p:cNvPr id="48" name="Picture 6" descr="https://d30y9cdsu7xlg0.cloudfront.net/png/47051-200.png"/>
            <p:cNvPicPr>
              <a:picLocks noChangeArrowheads="1"/>
            </p:cNvPicPr>
            <p:nvPr/>
          </p:nvPicPr>
          <p:blipFill>
            <a:blip r:embed="rId25" cstate="print">
              <a:biLevel thresh="50000"/>
              <a:grayscl/>
            </a:blip>
            <a:srcRect/>
            <a:stretch>
              <a:fillRect/>
            </a:stretch>
          </p:blipFill>
          <p:spPr bwMode="auto">
            <a:xfrm>
              <a:off x="1898885" y="3518637"/>
              <a:ext cx="537317" cy="571883"/>
            </a:xfrm>
            <a:prstGeom prst="rect">
              <a:avLst/>
            </a:prstGeom>
            <a:noFill/>
            <a:ln>
              <a:noFill/>
            </a:ln>
          </p:spPr>
        </p:pic>
        <p:pic>
          <p:nvPicPr>
            <p:cNvPr id="49" name="Picture 12" descr="https://d30y9cdsu7xlg0.cloudfront.net/png/11504-200.png"/>
            <p:cNvPicPr>
              <a:picLocks noChangeArrowheads="1"/>
            </p:cNvPicPr>
            <p:nvPr/>
          </p:nvPicPr>
          <p:blipFill>
            <a:blip r:embed="rId26" cstate="print"/>
            <a:srcRect/>
            <a:stretch>
              <a:fillRect/>
            </a:stretch>
          </p:blipFill>
          <p:spPr bwMode="auto">
            <a:xfrm>
              <a:off x="1881582" y="1753502"/>
              <a:ext cx="539931" cy="600644"/>
            </a:xfrm>
            <a:prstGeom prst="rect">
              <a:avLst/>
            </a:prstGeom>
            <a:noFill/>
            <a:ln>
              <a:noFill/>
            </a:ln>
          </p:spPr>
        </p:pic>
      </p:grpSp>
      <p:sp>
        <p:nvSpPr>
          <p:cNvPr id="50" name="Rectangle 6"/>
          <p:cNvSpPr txBox="1">
            <a:spLocks/>
          </p:cNvSpPr>
          <p:nvPr>
            <p:custDataLst>
              <p:tags r:id="rId1"/>
            </p:custDataLst>
          </p:nvPr>
        </p:nvSpPr>
        <p:spPr>
          <a:xfrm>
            <a:off x="632520" y="6484695"/>
            <a:ext cx="6480720"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buClr>
                <a:srgbClr val="C00000"/>
              </a:buClr>
              <a:buNone/>
              <a:defRPr/>
            </a:pPr>
            <a:r>
              <a:rPr lang="en-US" sz="1600" b="1" i="1" kern="0" dirty="0">
                <a:solidFill>
                  <a:sysClr val="windowText" lastClr="000000"/>
                </a:solidFill>
              </a:rPr>
              <a:t>Adapted from Global Fund/ UNITAID Working definition of healthy market</a:t>
            </a:r>
          </a:p>
        </p:txBody>
      </p:sp>
      <p:sp>
        <p:nvSpPr>
          <p:cNvPr id="51" name="Rounded Rectangle 35">
            <a:extLst>
              <a:ext uri="{FF2B5EF4-FFF2-40B4-BE49-F238E27FC236}">
                <a16:creationId xmlns:a16="http://schemas.microsoft.com/office/drawing/2014/main" id="{BEEF66D6-FC10-4E53-98BD-B39806765459}"/>
              </a:ext>
            </a:extLst>
          </p:cNvPr>
          <p:cNvSpPr/>
          <p:nvPr>
            <p:custDataLst>
              <p:tags r:id="rId2"/>
            </p:custDataLst>
          </p:nvPr>
        </p:nvSpPr>
        <p:spPr bwMode="auto">
          <a:xfrm>
            <a:off x="800772" y="5170628"/>
            <a:ext cx="1533505" cy="667223"/>
          </a:xfrm>
          <a:prstGeom prst="roundRect">
            <a:avLst/>
          </a:prstGeom>
          <a:solidFill>
            <a:schemeClr val="accent1">
              <a:lumMod val="75000"/>
            </a:schemeClr>
          </a:solidFill>
          <a:ln w="9525" cap="flat" cmpd="sng" algn="ctr">
            <a:solidFill>
              <a:srgbClr val="FFFFFF"/>
            </a:solidFill>
            <a:prstDash val="solid"/>
            <a:round/>
            <a:headEnd type="none" w="med" len="med"/>
            <a:tailEnd type="none" w="med" len="med"/>
          </a:ln>
          <a:effectLst/>
          <a:extLst/>
        </p:spPr>
        <p:txBody>
          <a:bodyPr wrap="none" anchor="ctr"/>
          <a:lstStyle/>
          <a:p>
            <a:pPr>
              <a:spcBef>
                <a:spcPct val="0"/>
              </a:spcBef>
              <a:defRPr/>
            </a:pPr>
            <a:endParaRPr lang="en-US" sz="1600" b="1" kern="0" dirty="0">
              <a:solidFill>
                <a:srgbClr val="FFFFFF"/>
              </a:solidFill>
            </a:endParaRPr>
          </a:p>
        </p:txBody>
      </p:sp>
      <p:sp>
        <p:nvSpPr>
          <p:cNvPr id="52" name="Rectangle 6">
            <a:extLst>
              <a:ext uri="{FF2B5EF4-FFF2-40B4-BE49-F238E27FC236}">
                <a16:creationId xmlns:a16="http://schemas.microsoft.com/office/drawing/2014/main" id="{8F877A05-387F-4C7F-8C05-D52EAA7024B6}"/>
              </a:ext>
            </a:extLst>
          </p:cNvPr>
          <p:cNvSpPr txBox="1">
            <a:spLocks/>
          </p:cNvSpPr>
          <p:nvPr>
            <p:custDataLst>
              <p:tags r:id="rId3"/>
            </p:custDataLst>
          </p:nvPr>
        </p:nvSpPr>
        <p:spPr>
          <a:xfrm>
            <a:off x="906183" y="5227239"/>
            <a:ext cx="1280579"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87" lvl="1" indent="0" algn="ctr">
              <a:buClr>
                <a:srgbClr val="002960"/>
              </a:buClr>
              <a:buNone/>
              <a:defRPr/>
            </a:pPr>
            <a:r>
              <a:rPr lang="en-US" sz="2000" b="1" kern="0" dirty="0">
                <a:solidFill>
                  <a:srgbClr val="FFFFFF"/>
                </a:solidFill>
              </a:rPr>
              <a:t>Demand </a:t>
            </a:r>
          </a:p>
          <a:p>
            <a:pPr marL="1587" lvl="1" indent="0" algn="ctr">
              <a:buClr>
                <a:srgbClr val="002960"/>
              </a:buClr>
              <a:buNone/>
              <a:defRPr/>
            </a:pPr>
            <a:r>
              <a:rPr lang="en-US" sz="2000" b="1" kern="0" dirty="0">
                <a:solidFill>
                  <a:srgbClr val="FFFFFF"/>
                </a:solidFill>
              </a:rPr>
              <a:t>&amp; adoption</a:t>
            </a:r>
          </a:p>
        </p:txBody>
      </p:sp>
      <p:sp>
        <p:nvSpPr>
          <p:cNvPr id="53" name="Rectangle 6">
            <a:extLst>
              <a:ext uri="{FF2B5EF4-FFF2-40B4-BE49-F238E27FC236}">
                <a16:creationId xmlns:a16="http://schemas.microsoft.com/office/drawing/2014/main" id="{3F66DAA7-A06B-4A14-8AE4-ED7CD1033D35}"/>
              </a:ext>
            </a:extLst>
          </p:cNvPr>
          <p:cNvSpPr txBox="1">
            <a:spLocks/>
          </p:cNvSpPr>
          <p:nvPr>
            <p:custDataLst>
              <p:tags r:id="rId4"/>
            </p:custDataLst>
          </p:nvPr>
        </p:nvSpPr>
        <p:spPr>
          <a:xfrm>
            <a:off x="3017400" y="5227239"/>
            <a:ext cx="6078234"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buClr>
                <a:srgbClr val="C00000"/>
              </a:buClr>
              <a:defRPr/>
            </a:pPr>
            <a:r>
              <a:rPr lang="en-US" sz="2000" i="1" kern="0" dirty="0" err="1">
                <a:solidFill>
                  <a:sysClr val="windowText" lastClr="000000"/>
                </a:solidFill>
              </a:rPr>
              <a:t>Programmes</a:t>
            </a:r>
            <a:r>
              <a:rPr lang="en-US" sz="2000" i="1" kern="0" dirty="0">
                <a:solidFill>
                  <a:sysClr val="windowText" lastClr="000000"/>
                </a:solidFill>
              </a:rPr>
              <a:t>, providers, end users rapidly introduce and adopt the most cost-effective products </a:t>
            </a:r>
          </a:p>
        </p:txBody>
      </p:sp>
      <p:pic>
        <p:nvPicPr>
          <p:cNvPr id="54" name="Picture 34">
            <a:extLst>
              <a:ext uri="{FF2B5EF4-FFF2-40B4-BE49-F238E27FC236}">
                <a16:creationId xmlns:a16="http://schemas.microsoft.com/office/drawing/2014/main" id="{EF665193-BD44-4F6A-8890-82DB5EFBC30D}"/>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485493" y="5245410"/>
            <a:ext cx="498079" cy="40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76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85025EDF-701F-6F41-B164-DE680EC15084}" type="slidenum">
              <a:rPr lang="en-US" smtClean="0"/>
              <a:pPr/>
              <a:t>5</a:t>
            </a:fld>
            <a:endParaRPr lang="en-US" dirty="0"/>
          </a:p>
        </p:txBody>
      </p:sp>
      <p:sp>
        <p:nvSpPr>
          <p:cNvPr id="8" name="Oval 7"/>
          <p:cNvSpPr/>
          <p:nvPr/>
        </p:nvSpPr>
        <p:spPr>
          <a:xfrm>
            <a:off x="2604734" y="1596737"/>
            <a:ext cx="4504258" cy="3932842"/>
          </a:xfrm>
          <a:prstGeom prst="ellipse">
            <a:avLst/>
          </a:prstGeom>
          <a:noFill/>
          <a:ln w="603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000" dirty="0">
              <a:solidFill>
                <a:schemeClr val="tx2"/>
              </a:solidFill>
              <a:latin typeface="+mj-lt"/>
            </a:endParaRPr>
          </a:p>
        </p:txBody>
      </p:sp>
      <p:grpSp>
        <p:nvGrpSpPr>
          <p:cNvPr id="9" name="Group 25"/>
          <p:cNvGrpSpPr/>
          <p:nvPr/>
        </p:nvGrpSpPr>
        <p:grpSpPr>
          <a:xfrm>
            <a:off x="1694906" y="1960714"/>
            <a:ext cx="1633415" cy="919911"/>
            <a:chOff x="4160652" y="1799774"/>
            <a:chExt cx="1633415" cy="919911"/>
          </a:xfrm>
        </p:grpSpPr>
        <p:sp>
          <p:nvSpPr>
            <p:cNvPr id="10" name="Rounded Rectangle 9"/>
            <p:cNvSpPr/>
            <p:nvPr/>
          </p:nvSpPr>
          <p:spPr>
            <a:xfrm>
              <a:off x="4160652" y="1799774"/>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59040" rIns="0" bIns="59040" rtlCol="0" anchor="ctr" anchorCtr="0"/>
            <a:lstStyle/>
            <a:p>
              <a:pPr algn="ctr"/>
              <a:r>
                <a:rPr lang="fr-FR" sz="2000" b="1" dirty="0">
                  <a:solidFill>
                    <a:srgbClr val="FFFFFF"/>
                  </a:solidFill>
                  <a:latin typeface="+mj-lt"/>
                </a:rPr>
                <a:t>Civil society </a:t>
              </a:r>
            </a:p>
            <a:p>
              <a:pPr algn="ctr"/>
              <a:endParaRPr lang="fr-FR" sz="2000" b="1" dirty="0">
                <a:solidFill>
                  <a:srgbClr val="FFFFFF"/>
                </a:solidFill>
                <a:latin typeface="+mj-lt"/>
              </a:endParaRPr>
            </a:p>
          </p:txBody>
        </p:sp>
        <p:pic>
          <p:nvPicPr>
            <p:cNvPr id="11" name="Picture 3" descr="C:\Users\Ciosi Claire\Desktop\logo\civil society.png"/>
            <p:cNvPicPr>
              <a:picLocks noChangeArrowheads="1"/>
            </p:cNvPicPr>
            <p:nvPr/>
          </p:nvPicPr>
          <p:blipFill>
            <a:blip r:embed="rId3" cstate="screen"/>
            <a:srcRect/>
            <a:stretch>
              <a:fillRect/>
            </a:stretch>
          </p:blipFill>
          <p:spPr bwMode="auto">
            <a:xfrm>
              <a:off x="4799960" y="2289862"/>
              <a:ext cx="354799" cy="342837"/>
            </a:xfrm>
            <a:prstGeom prst="rect">
              <a:avLst/>
            </a:prstGeom>
            <a:solidFill>
              <a:schemeClr val="hlink"/>
            </a:solidFill>
            <a:ln/>
          </p:spPr>
        </p:pic>
      </p:grpSp>
      <p:grpSp>
        <p:nvGrpSpPr>
          <p:cNvPr id="12" name="Group 26"/>
          <p:cNvGrpSpPr/>
          <p:nvPr/>
        </p:nvGrpSpPr>
        <p:grpSpPr>
          <a:xfrm>
            <a:off x="6368472" y="1960713"/>
            <a:ext cx="1633415" cy="919911"/>
            <a:chOff x="6713413" y="3237131"/>
            <a:chExt cx="1633415" cy="919911"/>
          </a:xfrm>
        </p:grpSpPr>
        <p:sp>
          <p:nvSpPr>
            <p:cNvPr id="13" name="Rounded Rectangle 12"/>
            <p:cNvSpPr/>
            <p:nvPr/>
          </p:nvSpPr>
          <p:spPr>
            <a:xfrm>
              <a:off x="6713413" y="3237131"/>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59040" rIns="0" bIns="59040" rtlCol="0" anchor="ctr" anchorCtr="0"/>
            <a:lstStyle/>
            <a:p>
              <a:pPr algn="ctr"/>
              <a:r>
                <a:rPr lang="fr-FR" sz="2000" b="1" dirty="0">
                  <a:solidFill>
                    <a:srgbClr val="FFFFFF"/>
                  </a:solidFill>
                  <a:latin typeface="+mj-lt"/>
                </a:rPr>
                <a:t>Technical partners</a:t>
              </a:r>
            </a:p>
            <a:p>
              <a:pPr algn="ctr"/>
              <a:endParaRPr lang="fr-FR" sz="2000" dirty="0">
                <a:solidFill>
                  <a:srgbClr val="FFFFFF"/>
                </a:solidFill>
                <a:latin typeface="+mj-lt"/>
              </a:endParaRPr>
            </a:p>
          </p:txBody>
        </p:sp>
        <p:pic>
          <p:nvPicPr>
            <p:cNvPr id="14" name="Picture 5" descr="https://d30y9cdsu7xlg0.cloudfront.net/png/44569-200.png"/>
            <p:cNvPicPr>
              <a:picLocks noChangeArrowheads="1"/>
            </p:cNvPicPr>
            <p:nvPr/>
          </p:nvPicPr>
          <p:blipFill>
            <a:blip r:embed="rId4" cstate="screen">
              <a:lum contrast="40000"/>
            </a:blip>
            <a:srcRect/>
            <a:stretch>
              <a:fillRect/>
            </a:stretch>
          </p:blipFill>
          <p:spPr bwMode="auto">
            <a:xfrm>
              <a:off x="7360188" y="3790460"/>
              <a:ext cx="339865" cy="328407"/>
            </a:xfrm>
            <a:prstGeom prst="rect">
              <a:avLst/>
            </a:prstGeom>
            <a:solidFill>
              <a:schemeClr val="hlink"/>
            </a:solidFill>
            <a:ln/>
          </p:spPr>
        </p:pic>
      </p:grpSp>
      <p:grpSp>
        <p:nvGrpSpPr>
          <p:cNvPr id="15" name="Group 72"/>
          <p:cNvGrpSpPr/>
          <p:nvPr/>
        </p:nvGrpSpPr>
        <p:grpSpPr>
          <a:xfrm>
            <a:off x="1423973" y="3570288"/>
            <a:ext cx="1633415" cy="919911"/>
            <a:chOff x="1902649" y="2624494"/>
            <a:chExt cx="1633415" cy="919911"/>
          </a:xfrm>
        </p:grpSpPr>
        <p:sp>
          <p:nvSpPr>
            <p:cNvPr id="16" name="Rounded Rectangle 15"/>
            <p:cNvSpPr/>
            <p:nvPr/>
          </p:nvSpPr>
          <p:spPr>
            <a:xfrm>
              <a:off x="1902649" y="2624494"/>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59040" rIns="0" bIns="59040" rtlCol="0" anchor="ctr" anchorCtr="0"/>
            <a:lstStyle/>
            <a:p>
              <a:pPr algn="ctr"/>
              <a:r>
                <a:rPr lang="fr-FR" sz="2000" b="1" dirty="0">
                  <a:solidFill>
                    <a:srgbClr val="FFFFFF"/>
                  </a:solidFill>
                  <a:latin typeface="+mj-lt"/>
                </a:rPr>
                <a:t>Implementing </a:t>
              </a:r>
            </a:p>
            <a:p>
              <a:pPr algn="ctr"/>
              <a:r>
                <a:rPr lang="fr-FR" sz="2000" b="1" dirty="0">
                  <a:solidFill>
                    <a:srgbClr val="FFFFFF"/>
                  </a:solidFill>
                  <a:latin typeface="+mj-lt"/>
                </a:rPr>
                <a:t>partners</a:t>
              </a:r>
            </a:p>
            <a:p>
              <a:pPr algn="ctr"/>
              <a:endParaRPr lang="fr-FR" sz="2000" b="1" dirty="0">
                <a:solidFill>
                  <a:srgbClr val="FFFFFF"/>
                </a:solidFill>
                <a:latin typeface="+mj-lt"/>
              </a:endParaRPr>
            </a:p>
          </p:txBody>
        </p:sp>
        <p:pic>
          <p:nvPicPr>
            <p:cNvPr id="17" name="Picture 6" descr="https://d30y9cdsu7xlg0.cloudfront.net/png/110876-200.png"/>
            <p:cNvPicPr>
              <a:picLocks noChangeArrowheads="1"/>
            </p:cNvPicPr>
            <p:nvPr/>
          </p:nvPicPr>
          <p:blipFill>
            <a:blip r:embed="rId5" cstate="screen"/>
            <a:srcRect/>
            <a:stretch>
              <a:fillRect/>
            </a:stretch>
          </p:blipFill>
          <p:spPr bwMode="auto">
            <a:xfrm>
              <a:off x="2510834" y="3141420"/>
              <a:ext cx="417045" cy="402985"/>
            </a:xfrm>
            <a:prstGeom prst="rect">
              <a:avLst/>
            </a:prstGeom>
            <a:noFill/>
            <a:ln/>
          </p:spPr>
        </p:pic>
      </p:grpSp>
      <p:grpSp>
        <p:nvGrpSpPr>
          <p:cNvPr id="18" name="Group 27"/>
          <p:cNvGrpSpPr/>
          <p:nvPr/>
        </p:nvGrpSpPr>
        <p:grpSpPr>
          <a:xfrm>
            <a:off x="2671461" y="4963990"/>
            <a:ext cx="1633415" cy="924981"/>
            <a:chOff x="5499201" y="4999749"/>
            <a:chExt cx="1633415" cy="924981"/>
          </a:xfrm>
        </p:grpSpPr>
        <p:sp>
          <p:nvSpPr>
            <p:cNvPr id="19" name="Rounded Rectangle 18"/>
            <p:cNvSpPr/>
            <p:nvPr/>
          </p:nvSpPr>
          <p:spPr>
            <a:xfrm>
              <a:off x="5499201" y="4999749"/>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59040" rIns="0" bIns="59040" rtlCol="0" anchor="ctr" anchorCtr="0"/>
            <a:lstStyle/>
            <a:p>
              <a:pPr algn="ctr"/>
              <a:r>
                <a:rPr lang="fr-FR" sz="2000" b="1" dirty="0" err="1">
                  <a:solidFill>
                    <a:srgbClr val="FFFFFF"/>
                  </a:solidFill>
                  <a:latin typeface="+mj-lt"/>
                </a:rPr>
                <a:t>Industry</a:t>
              </a:r>
              <a:endParaRPr lang="fr-FR" sz="2000" b="1" dirty="0">
                <a:solidFill>
                  <a:srgbClr val="FFFFFF"/>
                </a:solidFill>
                <a:latin typeface="+mj-lt"/>
              </a:endParaRPr>
            </a:p>
            <a:p>
              <a:pPr algn="ctr"/>
              <a:endParaRPr lang="fr-FR" sz="2000" b="1" dirty="0">
                <a:solidFill>
                  <a:srgbClr val="FFFFFF"/>
                </a:solidFill>
                <a:latin typeface="+mj-lt"/>
              </a:endParaRPr>
            </a:p>
          </p:txBody>
        </p:sp>
        <p:pic>
          <p:nvPicPr>
            <p:cNvPr id="20" name="Picture 4" descr="https://d30y9cdsu7xlg0.cloudfront.net/png/188847-200.png"/>
            <p:cNvPicPr>
              <a:picLocks noChangeArrowheads="1"/>
            </p:cNvPicPr>
            <p:nvPr/>
          </p:nvPicPr>
          <p:blipFill>
            <a:blip r:embed="rId6" cstate="screen"/>
            <a:srcRect/>
            <a:stretch>
              <a:fillRect/>
            </a:stretch>
          </p:blipFill>
          <p:spPr bwMode="auto">
            <a:xfrm>
              <a:off x="6109007" y="5524878"/>
              <a:ext cx="413803" cy="399852"/>
            </a:xfrm>
            <a:prstGeom prst="rect">
              <a:avLst/>
            </a:prstGeom>
            <a:solidFill>
              <a:schemeClr val="hlink"/>
            </a:solidFill>
            <a:ln/>
          </p:spPr>
        </p:pic>
      </p:grpSp>
      <p:grpSp>
        <p:nvGrpSpPr>
          <p:cNvPr id="21" name="Group 28"/>
          <p:cNvGrpSpPr/>
          <p:nvPr/>
        </p:nvGrpSpPr>
        <p:grpSpPr>
          <a:xfrm>
            <a:off x="6673272" y="3565218"/>
            <a:ext cx="1633415" cy="919911"/>
            <a:chOff x="2793919" y="4977793"/>
            <a:chExt cx="1633415" cy="919911"/>
          </a:xfrm>
        </p:grpSpPr>
        <p:sp>
          <p:nvSpPr>
            <p:cNvPr id="22" name="Rounded Rectangle 14"/>
            <p:cNvSpPr/>
            <p:nvPr/>
          </p:nvSpPr>
          <p:spPr>
            <a:xfrm>
              <a:off x="2793919" y="4977793"/>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59040" rIns="0" bIns="59040" rtlCol="0" anchor="ctr" anchorCtr="0"/>
            <a:lstStyle/>
            <a:p>
              <a:pPr algn="ctr"/>
              <a:r>
                <a:rPr lang="fr-FR" sz="2000" b="1" dirty="0">
                  <a:solidFill>
                    <a:srgbClr val="FFFFFF"/>
                  </a:solidFill>
                  <a:latin typeface="+mj-lt"/>
                </a:rPr>
                <a:t>Funding </a:t>
              </a:r>
            </a:p>
            <a:p>
              <a:pPr algn="ctr"/>
              <a:r>
                <a:rPr lang="fr-FR" sz="2000" b="1" dirty="0">
                  <a:solidFill>
                    <a:srgbClr val="FFFFFF"/>
                  </a:solidFill>
                  <a:latin typeface="+mj-lt"/>
                </a:rPr>
                <a:t>partners</a:t>
              </a:r>
            </a:p>
            <a:p>
              <a:pPr algn="ctr"/>
              <a:endParaRPr lang="fr-FR" sz="2000" b="1" dirty="0">
                <a:solidFill>
                  <a:srgbClr val="FFFFFF"/>
                </a:solidFill>
                <a:latin typeface="+mj-lt"/>
              </a:endParaRPr>
            </a:p>
          </p:txBody>
        </p:sp>
        <p:pic>
          <p:nvPicPr>
            <p:cNvPr id="23" name="Picture 22" descr="https://d30y9cdsu7xlg0.cloudfront.net/png/201850-200.png"/>
            <p:cNvPicPr>
              <a:picLocks noChangeArrowheads="1"/>
            </p:cNvPicPr>
            <p:nvPr/>
          </p:nvPicPr>
          <p:blipFill>
            <a:blip r:embed="rId7" cstate="screen"/>
            <a:srcRect/>
            <a:stretch>
              <a:fillRect/>
            </a:stretch>
          </p:blipFill>
          <p:spPr bwMode="auto">
            <a:xfrm>
              <a:off x="3386173" y="5530786"/>
              <a:ext cx="448908" cy="340440"/>
            </a:xfrm>
            <a:prstGeom prst="rect">
              <a:avLst/>
            </a:prstGeom>
            <a:solidFill>
              <a:schemeClr val="hlink"/>
            </a:solidFill>
            <a:ln/>
          </p:spPr>
        </p:pic>
      </p:grpSp>
      <p:grpSp>
        <p:nvGrpSpPr>
          <p:cNvPr id="24" name="Group 33"/>
          <p:cNvGrpSpPr/>
          <p:nvPr/>
        </p:nvGrpSpPr>
        <p:grpSpPr>
          <a:xfrm>
            <a:off x="4040156" y="989496"/>
            <a:ext cx="1633415" cy="919911"/>
            <a:chOff x="6606672" y="1799774"/>
            <a:chExt cx="1633415" cy="919911"/>
          </a:xfrm>
        </p:grpSpPr>
        <p:sp>
          <p:nvSpPr>
            <p:cNvPr id="25" name="Rounded Rectangle 24"/>
            <p:cNvSpPr/>
            <p:nvPr/>
          </p:nvSpPr>
          <p:spPr>
            <a:xfrm>
              <a:off x="6606672" y="1799774"/>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59040" rIns="0" bIns="59040" rtlCol="0" anchor="ctr" anchorCtr="0"/>
            <a:lstStyle/>
            <a:p>
              <a:pPr algn="ctr"/>
              <a:r>
                <a:rPr lang="fr-FR" sz="2000" b="1" dirty="0">
                  <a:solidFill>
                    <a:srgbClr val="FFFFFF"/>
                  </a:solidFill>
                  <a:latin typeface="+mj-lt"/>
                </a:rPr>
                <a:t>Countries</a:t>
              </a:r>
            </a:p>
            <a:p>
              <a:pPr algn="ctr"/>
              <a:endParaRPr lang="fr-FR" sz="2000" b="1" dirty="0">
                <a:solidFill>
                  <a:srgbClr val="FFFFFF"/>
                </a:solidFill>
                <a:latin typeface="+mj-lt"/>
              </a:endParaRPr>
            </a:p>
          </p:txBody>
        </p:sp>
        <p:pic>
          <p:nvPicPr>
            <p:cNvPr id="26" name="Picture 2" descr="world Icon"/>
            <p:cNvPicPr>
              <a:picLocks noChangeAspect="1" noChangeArrowheads="1"/>
            </p:cNvPicPr>
            <p:nvPr/>
          </p:nvPicPr>
          <p:blipFill>
            <a:blip r:embed="rId8" cstate="print"/>
            <a:srcRect t="11296" b="12365"/>
            <a:stretch>
              <a:fillRect/>
            </a:stretch>
          </p:blipFill>
          <p:spPr bwMode="auto">
            <a:xfrm>
              <a:off x="7184360" y="2280052"/>
              <a:ext cx="478038" cy="394009"/>
            </a:xfrm>
            <a:prstGeom prst="rect">
              <a:avLst/>
            </a:prstGeom>
            <a:solidFill>
              <a:schemeClr val="hlink"/>
            </a:solidFill>
            <a:ln/>
          </p:spPr>
        </p:pic>
      </p:grpSp>
      <p:sp>
        <p:nvSpPr>
          <p:cNvPr id="27" name="TextBox 26"/>
          <p:cNvSpPr txBox="1"/>
          <p:nvPr/>
        </p:nvSpPr>
        <p:spPr>
          <a:xfrm>
            <a:off x="3647129" y="3744655"/>
            <a:ext cx="2563664" cy="735756"/>
          </a:xfrm>
          <a:prstGeom prst="rect">
            <a:avLst/>
          </a:prstGeom>
          <a:noFill/>
          <a:ln/>
        </p:spPr>
        <p:txBody>
          <a:bodyPr wrap="square" tIns="90000" bIns="90000" rtlCol="0" anchor="t">
            <a:spAutoFit/>
          </a:bodyPr>
          <a:lstStyle/>
          <a:p>
            <a:pPr algn="ctr"/>
            <a:r>
              <a:rPr lang="en-US" b="1" i="1" dirty="0">
                <a:solidFill>
                  <a:schemeClr val="tx2"/>
                </a:solidFill>
                <a:latin typeface="+mj-lt"/>
              </a:rPr>
              <a:t>Fostering coordination and collaboration</a:t>
            </a:r>
          </a:p>
        </p:txBody>
      </p:sp>
      <p:grpSp>
        <p:nvGrpSpPr>
          <p:cNvPr id="28" name="Group 71"/>
          <p:cNvGrpSpPr/>
          <p:nvPr/>
        </p:nvGrpSpPr>
        <p:grpSpPr>
          <a:xfrm>
            <a:off x="5468380" y="4963990"/>
            <a:ext cx="1633415" cy="919911"/>
            <a:chOff x="7533718" y="1160746"/>
            <a:chExt cx="1633415" cy="919911"/>
          </a:xfrm>
        </p:grpSpPr>
        <p:sp>
          <p:nvSpPr>
            <p:cNvPr id="29" name="Rounded Rectangle 28"/>
            <p:cNvSpPr/>
            <p:nvPr/>
          </p:nvSpPr>
          <p:spPr>
            <a:xfrm>
              <a:off x="7533718" y="1160746"/>
              <a:ext cx="1633415" cy="919911"/>
            </a:xfrm>
            <a:prstGeom prst="roundRect">
              <a:avLst/>
            </a:prstGeom>
            <a:solidFill>
              <a:schemeClr val="hlink"/>
            </a:solidFill>
            <a:ln w="9525">
              <a:solidFill>
                <a:schemeClr val="hlink"/>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59040" rIns="0" bIns="59040" rtlCol="0" anchor="ctr" anchorCtr="0"/>
            <a:lstStyle/>
            <a:p>
              <a:pPr algn="ctr"/>
              <a:r>
                <a:rPr lang="fr-FR" sz="2000" b="1" dirty="0">
                  <a:solidFill>
                    <a:srgbClr val="FFFFFF"/>
                  </a:solidFill>
                  <a:latin typeface="+mj-lt"/>
                </a:rPr>
                <a:t>Product </a:t>
              </a:r>
              <a:r>
                <a:rPr lang="fr-FR" sz="2000" b="1" dirty="0" err="1">
                  <a:solidFill>
                    <a:srgbClr val="FFFFFF"/>
                  </a:solidFill>
                  <a:latin typeface="+mj-lt"/>
                </a:rPr>
                <a:t>Dvpt</a:t>
              </a:r>
              <a:endParaRPr lang="fr-FR" sz="2000" b="1" dirty="0">
                <a:solidFill>
                  <a:srgbClr val="FFFFFF"/>
                </a:solidFill>
                <a:latin typeface="+mj-lt"/>
              </a:endParaRPr>
            </a:p>
            <a:p>
              <a:pPr algn="ctr"/>
              <a:r>
                <a:rPr lang="fr-FR" sz="2000" b="1" dirty="0" err="1">
                  <a:solidFill>
                    <a:srgbClr val="FFFFFF"/>
                  </a:solidFill>
                  <a:latin typeface="+mj-lt"/>
                </a:rPr>
                <a:t>Partnerships</a:t>
              </a:r>
              <a:endParaRPr lang="fr-FR" sz="2000" b="1" dirty="0">
                <a:solidFill>
                  <a:srgbClr val="FFFFFF"/>
                </a:solidFill>
                <a:latin typeface="+mj-lt"/>
              </a:endParaRPr>
            </a:p>
            <a:p>
              <a:pPr algn="ctr"/>
              <a:endParaRPr lang="fr-FR" sz="2000" dirty="0">
                <a:solidFill>
                  <a:srgbClr val="FFFFFF"/>
                </a:solidFill>
                <a:latin typeface="+mj-lt"/>
              </a:endParaRPr>
            </a:p>
          </p:txBody>
        </p:sp>
        <p:pic>
          <p:nvPicPr>
            <p:cNvPr id="30" name="Picture 9"/>
            <p:cNvPicPr>
              <a:picLocks noChangeAspect="1" noChangeArrowheads="1"/>
            </p:cNvPicPr>
            <p:nvPr/>
          </p:nvPicPr>
          <p:blipFill>
            <a:blip r:embed="rId9" cstate="print"/>
            <a:srcRect/>
            <a:stretch>
              <a:fillRect/>
            </a:stretch>
          </p:blipFill>
          <p:spPr bwMode="auto">
            <a:xfrm>
              <a:off x="8188036" y="1764595"/>
              <a:ext cx="324778" cy="303028"/>
            </a:xfrm>
            <a:prstGeom prst="rect">
              <a:avLst/>
            </a:prstGeom>
            <a:noFill/>
            <a:ln w="9525">
              <a:noFill/>
              <a:miter lim="800000"/>
              <a:headEnd/>
              <a:tailEnd/>
            </a:ln>
            <a:effectLst/>
          </p:spPr>
        </p:pic>
      </p:grpSp>
      <p:pic>
        <p:nvPicPr>
          <p:cNvPr id="31" name="Picture 30" descr="logo_unitaidtaglinecolor.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73848" y="2789839"/>
            <a:ext cx="2376565" cy="758697"/>
          </a:xfrm>
          <a:prstGeom prst="rect">
            <a:avLst/>
          </a:prstGeom>
        </p:spPr>
      </p:pic>
    </p:spTree>
    <p:extLst>
      <p:ext uri="{BB962C8B-B14F-4D97-AF65-F5344CB8AC3E}">
        <p14:creationId xmlns:p14="http://schemas.microsoft.com/office/powerpoint/2010/main" val="1196582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AqNdPcBvGEC9ayXDzSueN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1RBBPunWcUeTX3Rj036b5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AqNdPcBvGEC9ayXDzSueN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1RBBPunWcUeTX3Rj036b5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4EHnFL1VxEum.ZhbGQ8qG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AqNdPcBvGEC9ayXDzSueN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1RBBPunWcUeTX3Rj036b5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AqNdPcBvGEC9ayXDzSueN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1RBBPunWcUeTX3Rj036b5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AqNdPcBvGEC9ayXDzSueN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1RBBPunWcUeTX3Rj036b5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7_VhNSPFgUeGFY5f4PJb4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4EHnFL1VxEum.ZhbGQ8qG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7_VhNSPFgUeGFY5f4PJb4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xKmCuGArA0eYmLC6tSE1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Unitaid1">
      <a:dk1>
        <a:sysClr val="windowText" lastClr="000000"/>
      </a:dk1>
      <a:lt1>
        <a:sysClr val="window" lastClr="FFFFFF"/>
      </a:lt1>
      <a:dk2>
        <a:srgbClr val="A6192E"/>
      </a:dk2>
      <a:lt2>
        <a:srgbClr val="FFFFFF"/>
      </a:lt2>
      <a:accent1>
        <a:srgbClr val="00A9CE"/>
      </a:accent1>
      <a:accent2>
        <a:srgbClr val="A6192E"/>
      </a:accent2>
      <a:accent3>
        <a:srgbClr val="004F71"/>
      </a:accent3>
      <a:accent4>
        <a:srgbClr val="94BB54"/>
      </a:accent4>
      <a:accent5>
        <a:srgbClr val="DDCD00"/>
      </a:accent5>
      <a:accent6>
        <a:srgbClr val="730E1C"/>
      </a:accent6>
      <a:hlink>
        <a:srgbClr val="00A9CE"/>
      </a:hlink>
      <a:folHlink>
        <a:srgbClr val="00A9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a:themeElements>
    <a:clrScheme name="UNITAID 2017 v3">
      <a:dk1>
        <a:srgbClr val="000000"/>
      </a:dk1>
      <a:lt1>
        <a:srgbClr val="FFFFFF"/>
      </a:lt1>
      <a:dk2>
        <a:srgbClr val="AD172B"/>
      </a:dk2>
      <a:lt2>
        <a:srgbClr val="808080"/>
      </a:lt2>
      <a:accent1>
        <a:srgbClr val="E2E2E2"/>
      </a:accent1>
      <a:accent2>
        <a:srgbClr val="FFD6D2"/>
      </a:accent2>
      <a:accent3>
        <a:srgbClr val="B2B2B2"/>
      </a:accent3>
      <a:accent4>
        <a:srgbClr val="4D4D4D"/>
      </a:accent4>
      <a:accent5>
        <a:srgbClr val="F79C93"/>
      </a:accent5>
      <a:accent6>
        <a:srgbClr val="E01712"/>
      </a:accent6>
      <a:hlink>
        <a:srgbClr val="00A9CE"/>
      </a:hlink>
      <a:folHlink>
        <a:srgbClr val="7FD5E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effectLst/>
      </a:spPr>
      <a:bodyPr tIns="91440" bIns="91440" rtlCol="0" anchor="ctr" anchorCtr="0"/>
      <a:lstStyle>
        <a:defPPr algn="ctr">
          <a:defRPr sz="1400" dirty="0" err="1" smtClean="0">
            <a:solidFill>
              <a:srgbClr val="000000"/>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1440" bIns="91440" rtlCol="0">
        <a:spAutoFit/>
      </a:bodyPr>
      <a:lstStyle>
        <a:defPPr>
          <a:defRPr sz="1400" dirty="0" smtClean="0">
            <a:solidFill>
              <a:srgbClr val="000000"/>
            </a:solidFill>
          </a:defRPr>
        </a:defPPr>
      </a:lstStyle>
    </a:txDef>
  </a:objectDefaults>
  <a:extraClrSchemeLst>
    <a:extraClrScheme>
      <a:clrScheme name="UNITAID 2017 - 11-2016">
        <a:dk1>
          <a:srgbClr val="000000"/>
        </a:dk1>
        <a:lt1>
          <a:srgbClr val="FFFFFF"/>
        </a:lt1>
        <a:dk2>
          <a:srgbClr val="AD172B"/>
        </a:dk2>
        <a:lt2>
          <a:srgbClr val="808080"/>
        </a:lt2>
        <a:accent1>
          <a:srgbClr val="E2E2E2"/>
        </a:accent1>
        <a:accent2>
          <a:srgbClr val="FFD6D2"/>
        </a:accent2>
        <a:accent3>
          <a:srgbClr val="B2B2B2"/>
        </a:accent3>
        <a:accent4>
          <a:srgbClr val="4D4D4D"/>
        </a:accent4>
        <a:accent5>
          <a:srgbClr val="F79C93"/>
        </a:accent5>
        <a:accent6>
          <a:srgbClr val="E01712"/>
        </a:accent6>
        <a:hlink>
          <a:srgbClr val="00A9CE"/>
        </a:hlink>
        <a:folHlink>
          <a:srgbClr val="7FD5E9"/>
        </a:folHlink>
      </a:clrScheme>
      <a:clrMap bg1="lt1" tx1="dk1" bg2="lt2" tx2="dk2" accent1="accent1" accent2="accent2" accent3="accent3" accent4="accent4" accent5="accent5" accent6="accent6" hlink="hlink" folHlink="folHlink"/>
    </a:extraClrScheme>
  </a:extraClrSchemeLst>
  <a:custClrLst>
    <a:custClr name="Dark Red">
      <a:srgbClr val="AD172B"/>
    </a:custClr>
    <a:custClr name="White">
      <a:srgbClr val="FFFFFF"/>
    </a:custClr>
    <a:custClr name="Black">
      <a:srgbClr val="000000"/>
    </a:custClr>
    <a:custClr name="Light Red">
      <a:srgbClr val="FFD6D2"/>
    </a:custClr>
    <a:custClr name="Medium Red">
      <a:srgbClr val="F79C93"/>
    </a:custClr>
    <a:custClr name="Red">
      <a:srgbClr val="E01712"/>
    </a:custClr>
    <a:custClr name="Dark  Red">
      <a:srgbClr val="AD172B"/>
    </a:custClr>
    <a:custClr name="Super Dark Red">
      <a:srgbClr val="730E1C"/>
    </a:custClr>
    <a:custClr name="Light Gray">
      <a:srgbClr val="E2E2E2"/>
    </a:custClr>
    <a:custClr name="Medium Gray">
      <a:srgbClr val="B2B2B2"/>
    </a:custClr>
    <a:custClr name="Gray">
      <a:srgbClr val="808080"/>
    </a:custClr>
    <a:custClr name="Dark Gray">
      <a:srgbClr val="4D4D4D"/>
    </a:custClr>
    <a:custClr name="Light Blue">
      <a:srgbClr val="CDF1F9"/>
    </a:custClr>
    <a:custClr name="Medium Blue">
      <a:srgbClr val="7FD5E9"/>
    </a:custClr>
    <a:custClr name="Blue">
      <a:srgbClr val="00A9CE"/>
    </a:custClr>
    <a:custClr name="Dark Blue">
      <a:srgbClr val="0078AE"/>
    </a:custClr>
    <a:custClr name="Super Dark Blue">
      <a:srgbClr val="004F71"/>
    </a:custClr>
    <a:custClr name="Light Green">
      <a:srgbClr val="DBEEBC"/>
    </a:custClr>
    <a:custClr name="Medium Green">
      <a:srgbClr val="94BB54"/>
    </a:custClr>
    <a:custClr name="Green">
      <a:srgbClr val="688735"/>
    </a:custClr>
    <a:custClr name="Dark Green">
      <a:srgbClr val="435723"/>
    </a:custClr>
    <a:custClr name="Light Yellow">
      <a:srgbClr val="FCF9B6"/>
    </a:custClr>
    <a:custClr name="Medium Yellow">
      <a:srgbClr val="F2E77A"/>
    </a:custClr>
    <a:custClr name="Yellow">
      <a:srgbClr val="DDCD00"/>
    </a:custClr>
    <a:custClr name="Dark Yellow">
      <a:srgbClr val="C0A000"/>
    </a:custClr>
    <a:custClr name="Light Purple">
      <a:srgbClr val="F6C8F5"/>
    </a:custClr>
    <a:custClr name="Medium Purple">
      <a:srgbClr val="DE8EDE"/>
    </a:custClr>
    <a:custClr name="Purple">
      <a:srgbClr val="B04EAE"/>
    </a:custClr>
    <a:custClr name="Dark Purple">
      <a:srgbClr val="9C248F"/>
    </a:custClr>
    <a:custClr name="Light Brown">
      <a:srgbClr val="F4D8BA"/>
    </a:custClr>
    <a:custClr name="Medium Brown">
      <a:srgbClr val="D2A676"/>
    </a:custClr>
    <a:custClr name="Brown">
      <a:srgbClr val="A1784B"/>
    </a:custClr>
    <a:custClr name="Dark Brown">
      <a:srgbClr val="75481B"/>
    </a:custClr>
    <a:custClr name="Accent Yellow">
      <a:srgbClr val="FEEC00"/>
    </a:custClr>
    <a:custClr name="Accent Orange">
      <a:srgbClr val="DC6E00"/>
    </a:custClr>
    <a:custClr name="Accent Bright Red">
      <a:srgbClr val="FF0000"/>
    </a:custClr>
    <a:custClr name="Accent Red">
      <a:srgbClr val="C41300"/>
    </a:custClr>
    <a:custClr name="Accent Green">
      <a:srgbClr val="06C245"/>
    </a:custClr>
    <a:custClr name="Accent Blue">
      <a:srgbClr val="008FC8"/>
    </a:custClr>
    <a:custClr name="Accent Violet">
      <a:srgbClr val="CC0099"/>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4999</TotalTime>
  <Words>533</Words>
  <Application>Microsoft Office PowerPoint</Application>
  <PresentationFormat>A4 Paper (210x297 mm)</PresentationFormat>
  <Paragraphs>94</Paragraphs>
  <Slides>5</Slides>
  <Notes>5</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Office Theme</vt:lpstr>
      <vt:lpstr>blank</vt:lpstr>
      <vt:lpstr>think-cell Slide</vt:lpstr>
      <vt:lpstr>Unitaid </vt:lpstr>
      <vt:lpstr>Unitaid finds better ways to prevent, treat and diagnose HIV/ AIDS, tuberculosis and malaria more affordably, effectively and quickly</vt:lpstr>
      <vt:lpstr>Unitaid’s work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imac</dc:creator>
  <cp:lastModifiedBy>PEREZ CASAS, Carmen</cp:lastModifiedBy>
  <cp:revision>203</cp:revision>
  <cp:lastPrinted>2017-04-25T16:21:22Z</cp:lastPrinted>
  <dcterms:created xsi:type="dcterms:W3CDTF">2016-11-18T16:42:16Z</dcterms:created>
  <dcterms:modified xsi:type="dcterms:W3CDTF">2018-07-24T15:13:26Z</dcterms:modified>
</cp:coreProperties>
</file>