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8" r:id="rId3"/>
    <p:sldId id="400" r:id="rId4"/>
    <p:sldId id="386" r:id="rId5"/>
    <p:sldId id="399" r:id="rId6"/>
    <p:sldId id="276" r:id="rId7"/>
    <p:sldId id="264" r:id="rId8"/>
    <p:sldId id="395" r:id="rId9"/>
    <p:sldId id="333" r:id="rId10"/>
    <p:sldId id="401" r:id="rId11"/>
    <p:sldId id="402" r:id="rId12"/>
    <p:sldId id="407" r:id="rId13"/>
    <p:sldId id="403" r:id="rId14"/>
    <p:sldId id="39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F11735-8EA3-ED40-9E7C-DFD4471D464D}">
          <p14:sldIdLst>
            <p14:sldId id="260"/>
            <p14:sldId id="258"/>
            <p14:sldId id="400"/>
            <p14:sldId id="386"/>
            <p14:sldId id="399"/>
            <p14:sldId id="276"/>
            <p14:sldId id="264"/>
            <p14:sldId id="395"/>
            <p14:sldId id="333"/>
            <p14:sldId id="401"/>
            <p14:sldId id="402"/>
            <p14:sldId id="407"/>
            <p14:sldId id="403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Morin" initials="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079"/>
    <a:srgbClr val="C0A5AF"/>
    <a:srgbClr val="E3000F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7" autoAdjust="0"/>
    <p:restoredTop sz="94660"/>
  </p:normalViewPr>
  <p:slideViewPr>
    <p:cSldViewPr>
      <p:cViewPr varScale="1">
        <p:scale>
          <a:sx n="116" d="100"/>
          <a:sy n="116" d="100"/>
        </p:scale>
        <p:origin x="148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9F5130-11B7-1046-98A7-2AE3D22F1A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44105-7BBE-5847-B2BF-660B4B345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E0AEC-9510-F24D-A8A0-969577F493D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E6B42-4D82-9642-A554-1A54BCCF26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AE224-1F0C-B645-8CBF-1969852F6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A9C5-6580-6740-91EC-62ADAA2AA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56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4482-6A61-44DF-9979-687BA14C5344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FC8A-D022-432A-A2EE-F5FC6A177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75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Prioritize product portfolio: What do we know?</a:t>
            </a:r>
          </a:p>
          <a:p>
            <a:pPr lvl="1"/>
            <a:r>
              <a:rPr lang="en-US" dirty="0"/>
              <a:t>Establish watching brief for new products, clinical research outcomes, evolving needs of global health</a:t>
            </a:r>
          </a:p>
          <a:p>
            <a:pPr lvl="1"/>
            <a:r>
              <a:rPr lang="en-US" dirty="0"/>
              <a:t>Develop an algorithm to rank opportunities against clinical, development and commercial criteria.</a:t>
            </a:r>
          </a:p>
          <a:p>
            <a:pPr lvl="1"/>
            <a:r>
              <a:rPr lang="en-US" dirty="0"/>
              <a:t>Communicate consistently and broadly to ensure alignment to priorities. </a:t>
            </a:r>
          </a:p>
          <a:p>
            <a:r>
              <a:rPr lang="en-US" dirty="0"/>
              <a:t>Generates clinical evidence that accommodates the expectations of SRAs and enables flexibility in a strategic and efficient way</a:t>
            </a:r>
          </a:p>
          <a:p>
            <a:pPr lvl="1"/>
            <a:r>
              <a:rPr lang="en-US" dirty="0"/>
              <a:t>Master protocol for clinical studies</a:t>
            </a:r>
          </a:p>
          <a:p>
            <a:pPr lvl="1"/>
            <a:r>
              <a:rPr lang="en-US" dirty="0"/>
              <a:t>Alignment of requirements and timing for PIPs and PSPs</a:t>
            </a:r>
          </a:p>
          <a:p>
            <a:r>
              <a:rPr lang="en-US" dirty="0"/>
              <a:t>Rapidly develops pediatric clinical trial material through contracts</a:t>
            </a:r>
          </a:p>
          <a:p>
            <a:r>
              <a:rPr lang="en-US" dirty="0"/>
              <a:t>Implements an aggressive strategy for product commercialization that accounts for clinical evidence, the TPP, manufacturing requirements, and market size</a:t>
            </a:r>
          </a:p>
          <a:p>
            <a:pPr lvl="1"/>
            <a:r>
              <a:rPr lang="en-US" dirty="0"/>
              <a:t>Draft a product commercialization plan based on available evidence that outlines risk</a:t>
            </a:r>
          </a:p>
          <a:p>
            <a:pPr lvl="1"/>
            <a:r>
              <a:rPr lang="en-US" dirty="0"/>
              <a:t>Launch development for those that present a viable development opportunity </a:t>
            </a:r>
          </a:p>
          <a:p>
            <a:r>
              <a:rPr lang="en-US" dirty="0"/>
              <a:t>Accelerates product introduction by early engagement with MOHs, primary care physicians, HCWs, and community activists</a:t>
            </a:r>
          </a:p>
          <a:p>
            <a:pPr lvl="1"/>
            <a:r>
              <a:rPr lang="en-US" dirty="0"/>
              <a:t>Draft product briefs, training materials and job aids</a:t>
            </a:r>
          </a:p>
          <a:p>
            <a:r>
              <a:rPr lang="en-US" dirty="0"/>
              <a:t>Incentivizes suppliers and coordinates procurement to catalyze uptake</a:t>
            </a:r>
          </a:p>
          <a:p>
            <a:pPr lvl="1"/>
            <a:r>
              <a:rPr lang="en-US" dirty="0"/>
              <a:t>Tech transfer support, development funding, market intelligence, catalytic procurement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AFAC-1737-4E17-AEE5-D74C5CA30CA7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Prioritize product portfolio: What do we know?</a:t>
            </a:r>
          </a:p>
          <a:p>
            <a:pPr lvl="1"/>
            <a:r>
              <a:rPr lang="en-US" dirty="0"/>
              <a:t>Establish watching brief for new products, clinical research outcomes, evolving needs of global health</a:t>
            </a:r>
          </a:p>
          <a:p>
            <a:pPr lvl="1"/>
            <a:r>
              <a:rPr lang="en-US" dirty="0"/>
              <a:t>Develop an algorithm to rank opportunities against clinical, development and commercial criteria.</a:t>
            </a:r>
          </a:p>
          <a:p>
            <a:pPr lvl="1"/>
            <a:r>
              <a:rPr lang="en-US" dirty="0"/>
              <a:t>Communicate consistently and broadly to ensure alignment to priorities. </a:t>
            </a:r>
          </a:p>
          <a:p>
            <a:r>
              <a:rPr lang="en-US" dirty="0"/>
              <a:t>Generates clinical evidence that accommodates the expectations of SRAs and enables flexibility in a strategic and efficient way</a:t>
            </a:r>
          </a:p>
          <a:p>
            <a:pPr lvl="1"/>
            <a:r>
              <a:rPr lang="en-US" dirty="0"/>
              <a:t>Master protocol for clinical studies</a:t>
            </a:r>
          </a:p>
          <a:p>
            <a:pPr lvl="1"/>
            <a:r>
              <a:rPr lang="en-US" dirty="0"/>
              <a:t>Alignment of requirements and timing for PIPs and PSPs</a:t>
            </a:r>
          </a:p>
          <a:p>
            <a:r>
              <a:rPr lang="en-US" dirty="0"/>
              <a:t>Rapidly develops pediatric clinical trial material through contracts</a:t>
            </a:r>
          </a:p>
          <a:p>
            <a:r>
              <a:rPr lang="en-US" dirty="0"/>
              <a:t>Implements an aggressive strategy for product commercialization that accounts for clinical evidence, the TPP, manufacturing requirements, and market size</a:t>
            </a:r>
          </a:p>
          <a:p>
            <a:pPr lvl="1"/>
            <a:r>
              <a:rPr lang="en-US" dirty="0"/>
              <a:t>Draft a product commercialization plan based on available evidence that outlines risk</a:t>
            </a:r>
          </a:p>
          <a:p>
            <a:pPr lvl="1"/>
            <a:r>
              <a:rPr lang="en-US" dirty="0"/>
              <a:t>Launch development for those that present a viable development opportunity </a:t>
            </a:r>
          </a:p>
          <a:p>
            <a:r>
              <a:rPr lang="en-US" dirty="0"/>
              <a:t>Accelerates product introduction by early engagement with MOHs, primary care physicians, HCWs, and community activists</a:t>
            </a:r>
          </a:p>
          <a:p>
            <a:pPr lvl="1"/>
            <a:r>
              <a:rPr lang="en-US" dirty="0"/>
              <a:t>Draft product briefs, training materials and job aids</a:t>
            </a:r>
          </a:p>
          <a:p>
            <a:r>
              <a:rPr lang="en-US" dirty="0"/>
              <a:t>Incentivizes suppliers and coordinates procurement to catalyze uptake</a:t>
            </a:r>
          </a:p>
          <a:p>
            <a:pPr lvl="1"/>
            <a:r>
              <a:rPr lang="en-US" dirty="0"/>
              <a:t>Tech transfer support, development funding, market intelligence, catalytic procurement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AFAC-1737-4E17-AEE5-D74C5CA30CA7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Prioritize product portfolio: What do we know?</a:t>
            </a:r>
          </a:p>
          <a:p>
            <a:pPr lvl="1"/>
            <a:r>
              <a:rPr lang="en-US" dirty="0"/>
              <a:t>Establish watching brief for new products, clinical research outcomes, evolving needs of global health</a:t>
            </a:r>
          </a:p>
          <a:p>
            <a:pPr lvl="1"/>
            <a:r>
              <a:rPr lang="en-US" dirty="0"/>
              <a:t>Develop an algorithm to rank opportunities against clinical, development and commercial criteria.</a:t>
            </a:r>
          </a:p>
          <a:p>
            <a:pPr lvl="1"/>
            <a:r>
              <a:rPr lang="en-US" dirty="0"/>
              <a:t>Communicate consistently and broadly to ensure alignment to priorities. </a:t>
            </a:r>
          </a:p>
          <a:p>
            <a:r>
              <a:rPr lang="en-US" dirty="0"/>
              <a:t>Generates clinical evidence that accommodates the expectations of SRAs and enables flexibility in a strategic and efficient way</a:t>
            </a:r>
          </a:p>
          <a:p>
            <a:pPr lvl="1"/>
            <a:r>
              <a:rPr lang="en-US" dirty="0"/>
              <a:t>Master protocol for clinical studies</a:t>
            </a:r>
          </a:p>
          <a:p>
            <a:pPr lvl="1"/>
            <a:r>
              <a:rPr lang="en-US" dirty="0"/>
              <a:t>Alignment of requirements and timing for PIPs and PSPs</a:t>
            </a:r>
          </a:p>
          <a:p>
            <a:r>
              <a:rPr lang="en-US" dirty="0"/>
              <a:t>Rapidly develops pediatric clinical trial material through contracts</a:t>
            </a:r>
          </a:p>
          <a:p>
            <a:r>
              <a:rPr lang="en-US" dirty="0"/>
              <a:t>Implements an aggressive strategy for product commercialization that accounts for clinical evidence, the TPP, manufacturing requirements, and market size</a:t>
            </a:r>
          </a:p>
          <a:p>
            <a:pPr lvl="1"/>
            <a:r>
              <a:rPr lang="en-US" dirty="0"/>
              <a:t>Draft a product commercialization plan based on available evidence that outlines risk</a:t>
            </a:r>
          </a:p>
          <a:p>
            <a:pPr lvl="1"/>
            <a:r>
              <a:rPr lang="en-US" dirty="0"/>
              <a:t>Launch development for those that present a viable development opportunity </a:t>
            </a:r>
          </a:p>
          <a:p>
            <a:r>
              <a:rPr lang="en-US" dirty="0"/>
              <a:t>Accelerates product introduction by early engagement with MOHs, primary care physicians, HCWs, and community activists</a:t>
            </a:r>
          </a:p>
          <a:p>
            <a:pPr lvl="1"/>
            <a:r>
              <a:rPr lang="en-US" dirty="0"/>
              <a:t>Draft product briefs, training materials and job aids</a:t>
            </a:r>
          </a:p>
          <a:p>
            <a:r>
              <a:rPr lang="en-US" dirty="0"/>
              <a:t>Incentivizes suppliers and coordinates procurement to catalyze uptake</a:t>
            </a:r>
          </a:p>
          <a:p>
            <a:pPr lvl="1"/>
            <a:r>
              <a:rPr lang="en-US" dirty="0"/>
              <a:t>Tech transfer support, development funding, market intelligence, catalytic procurement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AFAC-1737-4E17-AEE5-D74C5CA30CA7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33434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941168"/>
            <a:ext cx="7088832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www.gap-f.org 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gap-f.org/portals/10/Image/full_name_oneline_white_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438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-2" y="380021"/>
            <a:ext cx="9144000" cy="825463"/>
            <a:chOff x="0" y="371475"/>
            <a:chExt cx="7975742" cy="720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475"/>
              <a:ext cx="1980000" cy="72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092" y="371475"/>
              <a:ext cx="1980000" cy="72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71" y="371475"/>
              <a:ext cx="1980000" cy="72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42" y="371475"/>
              <a:ext cx="198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04664"/>
            <a:ext cx="9143998" cy="504056"/>
          </a:xfrm>
        </p:spPr>
        <p:txBody>
          <a:bodyPr anchor="t">
            <a:normAutofit/>
          </a:bodyPr>
          <a:lstStyle>
            <a:lvl1pPr algn="l">
              <a:defRPr sz="3000" b="1"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 marL="288000" indent="-288000">
              <a:defRPr sz="2400"/>
            </a:lvl1pPr>
            <a:lvl2pPr marL="576000" indent="-288000">
              <a:buFont typeface="Courier New" panose="02070309020205020404" pitchFamily="49" charset="0"/>
              <a:buChar char="o"/>
              <a:defRPr sz="2000"/>
            </a:lvl2pPr>
            <a:lvl3pPr marL="864000" indent="-288000">
              <a:buFont typeface="Wingdings" panose="05000000000000000000" pitchFamily="2" charset="2"/>
              <a:buChar char="§"/>
              <a:defRPr sz="1800"/>
            </a:lvl3pPr>
            <a:lvl4pPr marL="1152000" indent="-288000"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www.gap-f.org</a:t>
            </a:r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www.gap-f.org/portals/10/Image/full_name_oneline_white_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438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r.nl/CGR.nl/media/CGR.nl/Gedragscode/Format-of-disclosure-slide-for-speakers-at-refresher-training-meeting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Accelerating the development and uptake of the most needed drug formulations for children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Monday, 23 July, 10:15-12:15</a:t>
            </a:r>
          </a:p>
          <a:p>
            <a:r>
              <a:rPr lang="en-GB" dirty="0"/>
              <a:t>Hall 11B, RAI Amsterdam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370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GAP-f solutions: Incentives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27707" y="4725144"/>
            <a:ext cx="2324670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Market Analytics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75406" y="3335248"/>
            <a:ext cx="0" cy="18783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4191802" y="5013176"/>
            <a:ext cx="2959461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Product Access, Community Engagement, &amp; Uptake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9206" y="3933056"/>
            <a:ext cx="1839327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Clinical Trial Material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2003" y="4221088"/>
            <a:ext cx="3989790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Pediatric Clinical Research de novo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5807" y="4509120"/>
            <a:ext cx="1167767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Product Development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13574" y="4509120"/>
            <a:ext cx="576064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prstClr val="white"/>
                </a:solidFill>
              </a:rPr>
              <a:t>Generic FDA Filing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364088" y="5301208"/>
            <a:ext cx="2788155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Procurement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5364088" y="5661248"/>
            <a:ext cx="2788155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Pharmacovigilance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6393" y="5049470"/>
            <a:ext cx="1218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Adult Product</a:t>
            </a:r>
          </a:p>
          <a:p>
            <a:pPr algn="ctr"/>
            <a:r>
              <a:rPr lang="en-US" sz="1400" dirty="0"/>
              <a:t>Approved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9206" y="3645024"/>
            <a:ext cx="1839327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Drug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B66CD-AB1E-5644-80A0-22A554F57B0E}"/>
              </a:ext>
            </a:extLst>
          </p:cNvPr>
          <p:cNvSpPr txBox="1"/>
          <p:nvPr/>
        </p:nvSpPr>
        <p:spPr>
          <a:xfrm>
            <a:off x="679206" y="6060473"/>
            <a:ext cx="747303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STREAMLINED PAEDIATRIC DRUG DEVELOPMENT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D072B7-9063-5E4A-AE91-090F57D649E9}"/>
              </a:ext>
            </a:extLst>
          </p:cNvPr>
          <p:cNvSpPr/>
          <p:nvPr/>
        </p:nvSpPr>
        <p:spPr>
          <a:xfrm>
            <a:off x="679207" y="1133562"/>
            <a:ext cx="7473036" cy="1138416"/>
          </a:xfrm>
          <a:prstGeom prst="rect">
            <a:avLst/>
          </a:prstGeom>
          <a:solidFill>
            <a:srgbClr val="E300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INCENTIVES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and </a:t>
            </a:r>
            <a:r>
              <a:rPr lang="es-ES" dirty="0" err="1"/>
              <a:t>sustainable</a:t>
            </a:r>
            <a:r>
              <a:rPr lang="es-ES" dirty="0"/>
              <a:t> </a:t>
            </a:r>
            <a:r>
              <a:rPr lang="es-ES" dirty="0" err="1"/>
              <a:t>supply</a:t>
            </a:r>
            <a:r>
              <a:rPr lang="es-ES" dirty="0"/>
              <a:t> of </a:t>
            </a:r>
            <a:r>
              <a:rPr lang="es-ES" dirty="0" err="1"/>
              <a:t>pediatric</a:t>
            </a:r>
            <a:r>
              <a:rPr lang="es-ES" dirty="0"/>
              <a:t> </a:t>
            </a:r>
            <a:r>
              <a:rPr lang="es-ES" dirty="0" err="1"/>
              <a:t>formulations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advanced</a:t>
            </a:r>
            <a:r>
              <a:rPr lang="es-ES" dirty="0"/>
              <a:t> </a:t>
            </a:r>
            <a:r>
              <a:rPr lang="es-ES" dirty="0" err="1"/>
              <a:t>purchase</a:t>
            </a:r>
            <a:r>
              <a:rPr lang="es-ES" dirty="0"/>
              <a:t> </a:t>
            </a:r>
            <a:r>
              <a:rPr lang="es-ES" dirty="0" err="1"/>
              <a:t>commitments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interventions</a:t>
            </a:r>
            <a:r>
              <a:rPr lang="es-ES" dirty="0"/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A8DB912-9088-C445-858E-06973724553A}"/>
              </a:ext>
            </a:extLst>
          </p:cNvPr>
          <p:cNvSpPr/>
          <p:nvPr/>
        </p:nvSpPr>
        <p:spPr>
          <a:xfrm>
            <a:off x="4328810" y="2285690"/>
            <a:ext cx="113518" cy="2209718"/>
          </a:xfrm>
          <a:prstGeom prst="downArrow">
            <a:avLst/>
          </a:prstGeom>
          <a:solidFill>
            <a:srgbClr val="E300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000F06-60B8-A84D-B6AC-069859C629D1}"/>
              </a:ext>
            </a:extLst>
          </p:cNvPr>
          <p:cNvSpPr txBox="1"/>
          <p:nvPr/>
        </p:nvSpPr>
        <p:spPr>
          <a:xfrm>
            <a:off x="6304677" y="2426376"/>
            <a:ext cx="230425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Incentives could accelerate product development (technology transfer, development support, regulatory strategies), allowing shortening the timelines.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2449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GAP-f solutions: Incentives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27707" y="4725144"/>
            <a:ext cx="232467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Market Analytics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75406" y="3335248"/>
            <a:ext cx="0" cy="18783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4191802" y="5013176"/>
            <a:ext cx="2959461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Product Access, Community Engagement, &amp; Uptake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9206" y="3933056"/>
            <a:ext cx="1839327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Clinical Trial Material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2003" y="4221088"/>
            <a:ext cx="3989790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Pediatric Clinical Research de novo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5807" y="4509120"/>
            <a:ext cx="1167767" cy="2743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Product Development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13574" y="4509120"/>
            <a:ext cx="576064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prstClr val="white"/>
                </a:solidFill>
              </a:rPr>
              <a:t>Generic FDA Filing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364088" y="5301208"/>
            <a:ext cx="2788155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Procurement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5364088" y="5661248"/>
            <a:ext cx="2788155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Pharmacovigilance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6393" y="5049470"/>
            <a:ext cx="1218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Adult Product</a:t>
            </a:r>
          </a:p>
          <a:p>
            <a:pPr algn="ctr"/>
            <a:r>
              <a:rPr lang="en-US" sz="1400" dirty="0"/>
              <a:t>Approved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9206" y="3645024"/>
            <a:ext cx="1839327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Drug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B66CD-AB1E-5644-80A0-22A554F57B0E}"/>
              </a:ext>
            </a:extLst>
          </p:cNvPr>
          <p:cNvSpPr txBox="1"/>
          <p:nvPr/>
        </p:nvSpPr>
        <p:spPr>
          <a:xfrm>
            <a:off x="679206" y="6060473"/>
            <a:ext cx="747303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STREAMLINED PAEDIATRIC DRUG DEVELOPMENT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D072B7-9063-5E4A-AE91-090F57D649E9}"/>
              </a:ext>
            </a:extLst>
          </p:cNvPr>
          <p:cNvSpPr/>
          <p:nvPr/>
        </p:nvSpPr>
        <p:spPr>
          <a:xfrm>
            <a:off x="679207" y="1133562"/>
            <a:ext cx="7473036" cy="1138416"/>
          </a:xfrm>
          <a:prstGeom prst="rect">
            <a:avLst/>
          </a:prstGeom>
          <a:solidFill>
            <a:srgbClr val="E300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INCENTIVES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and </a:t>
            </a:r>
            <a:r>
              <a:rPr lang="es-ES" dirty="0" err="1"/>
              <a:t>sustainable</a:t>
            </a:r>
            <a:r>
              <a:rPr lang="es-ES" dirty="0"/>
              <a:t> </a:t>
            </a:r>
            <a:r>
              <a:rPr lang="es-ES" dirty="0" err="1"/>
              <a:t>supply</a:t>
            </a:r>
            <a:r>
              <a:rPr lang="es-ES" dirty="0"/>
              <a:t> of </a:t>
            </a:r>
            <a:r>
              <a:rPr lang="es-ES" dirty="0" err="1"/>
              <a:t>pediatric</a:t>
            </a:r>
            <a:r>
              <a:rPr lang="es-ES" dirty="0"/>
              <a:t> </a:t>
            </a:r>
            <a:r>
              <a:rPr lang="es-ES" dirty="0" err="1"/>
              <a:t>formulations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advanced</a:t>
            </a:r>
            <a:r>
              <a:rPr lang="es-ES" dirty="0"/>
              <a:t> </a:t>
            </a:r>
            <a:r>
              <a:rPr lang="es-ES" dirty="0" err="1"/>
              <a:t>purchase</a:t>
            </a:r>
            <a:r>
              <a:rPr lang="es-ES" dirty="0"/>
              <a:t> </a:t>
            </a:r>
            <a:r>
              <a:rPr lang="es-ES" dirty="0" err="1"/>
              <a:t>commitments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interventions</a:t>
            </a:r>
            <a:r>
              <a:rPr lang="es-ES" dirty="0"/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A8DB912-9088-C445-858E-06973724553A}"/>
              </a:ext>
            </a:extLst>
          </p:cNvPr>
          <p:cNvSpPr/>
          <p:nvPr/>
        </p:nvSpPr>
        <p:spPr>
          <a:xfrm>
            <a:off x="4328810" y="2285690"/>
            <a:ext cx="113518" cy="2209718"/>
          </a:xfrm>
          <a:prstGeom prst="downArrow">
            <a:avLst/>
          </a:prstGeom>
          <a:gradFill flip="none" rotWithShape="1">
            <a:gsLst>
              <a:gs pos="0">
                <a:srgbClr val="E3000F">
                  <a:tint val="66000"/>
                  <a:satMod val="160000"/>
                </a:srgbClr>
              </a:gs>
              <a:gs pos="50000">
                <a:srgbClr val="E3000F">
                  <a:tint val="44500"/>
                  <a:satMod val="160000"/>
                </a:srgbClr>
              </a:gs>
              <a:gs pos="100000">
                <a:srgbClr val="E3000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C07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000F06-60B8-A84D-B6AC-069859C629D1}"/>
              </a:ext>
            </a:extLst>
          </p:cNvPr>
          <p:cNvSpPr txBox="1"/>
          <p:nvPr/>
        </p:nvSpPr>
        <p:spPr>
          <a:xfrm>
            <a:off x="6304677" y="2426376"/>
            <a:ext cx="230425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Incentives </a:t>
            </a:r>
            <a:r>
              <a:rPr lang="en-US" dirty="0"/>
              <a:t>to support market intelligence, catalytic procurement and market shaping, ensuring rapid uptake and minimizing risk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FF8C9B2-B83C-3F42-B90E-23D63B343516}"/>
              </a:ext>
            </a:extLst>
          </p:cNvPr>
          <p:cNvSpPr/>
          <p:nvPr/>
        </p:nvSpPr>
        <p:spPr>
          <a:xfrm>
            <a:off x="4813574" y="2292546"/>
            <a:ext cx="101092" cy="2529758"/>
          </a:xfrm>
          <a:prstGeom prst="downArrow">
            <a:avLst/>
          </a:prstGeom>
          <a:solidFill>
            <a:srgbClr val="E300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26A83355-9140-F84A-A914-22A04B30A022}"/>
              </a:ext>
            </a:extLst>
          </p:cNvPr>
          <p:cNvSpPr/>
          <p:nvPr/>
        </p:nvSpPr>
        <p:spPr>
          <a:xfrm>
            <a:off x="5709896" y="2292804"/>
            <a:ext cx="110248" cy="2817531"/>
          </a:xfrm>
          <a:prstGeom prst="downArrow">
            <a:avLst/>
          </a:prstGeom>
          <a:solidFill>
            <a:srgbClr val="E300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1C4B41E8-C681-A24D-A5A1-825254EE2541}"/>
              </a:ext>
            </a:extLst>
          </p:cNvPr>
          <p:cNvSpPr/>
          <p:nvPr/>
        </p:nvSpPr>
        <p:spPr>
          <a:xfrm>
            <a:off x="6018256" y="2285691"/>
            <a:ext cx="118058" cy="3131666"/>
          </a:xfrm>
          <a:prstGeom prst="downArrow">
            <a:avLst/>
          </a:prstGeom>
          <a:solidFill>
            <a:srgbClr val="E300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9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4630-7B91-BC4D-AE54-3B3DDE2E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02" y="404664"/>
            <a:ext cx="9143998" cy="504056"/>
          </a:xfrm>
        </p:spPr>
        <p:txBody>
          <a:bodyPr>
            <a:noAutofit/>
          </a:bodyPr>
          <a:lstStyle/>
          <a:p>
            <a:r>
              <a:rPr lang="en-GB" sz="2700" dirty="0"/>
              <a:t>Regulatory Strategies to Support Filings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BE82-86FD-B041-B6D6-BAD22FF4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3998" cy="5328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Innovative regulatory filing strategies can be developed to </a:t>
            </a:r>
            <a:r>
              <a:rPr lang="en-GB" i="1" u="sng" dirty="0"/>
              <a:t>accelerate filings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 FDA:</a:t>
            </a:r>
          </a:p>
          <a:p>
            <a:pPr lvl="1"/>
            <a:r>
              <a:rPr lang="en-GB" dirty="0"/>
              <a:t>Pre-IND consultation program</a:t>
            </a:r>
          </a:p>
          <a:p>
            <a:pPr lvl="1"/>
            <a:r>
              <a:rPr lang="en-GB" dirty="0"/>
              <a:t>505(b)(2) filings for formulations different to innovator formulations</a:t>
            </a:r>
          </a:p>
          <a:p>
            <a:r>
              <a:rPr lang="en-GB" dirty="0"/>
              <a:t>WHO Collaborative Registration Procedure:</a:t>
            </a:r>
          </a:p>
          <a:p>
            <a:pPr lvl="1"/>
            <a:r>
              <a:rPr lang="en-GB" dirty="0"/>
              <a:t>Post WHO PQ </a:t>
            </a:r>
          </a:p>
          <a:p>
            <a:pPr lvl="1"/>
            <a:r>
              <a:rPr lang="en-GB" dirty="0"/>
              <a:t>If countries participate, allows for accelerated registrations at the national level</a:t>
            </a:r>
          </a:p>
          <a:p>
            <a:r>
              <a:rPr lang="en-GB" dirty="0"/>
              <a:t>In recent years, the Indian regulatory authority, DCGI, has started to require clinical trials in an Indian population to support registration:</a:t>
            </a:r>
          </a:p>
          <a:p>
            <a:pPr lvl="1"/>
            <a:r>
              <a:rPr lang="en-GB" dirty="0"/>
              <a:t>This significantly complicates the development and registration pathway in India since many generic manufacturers are based in India.</a:t>
            </a:r>
          </a:p>
          <a:p>
            <a:pPr lvl="1"/>
            <a:r>
              <a:rPr lang="en-GB" dirty="0"/>
              <a:t>Discussions have been held, and are continuing regarding clinical data needs for </a:t>
            </a:r>
            <a:r>
              <a:rPr lang="en-GB" dirty="0" err="1"/>
              <a:t>pediatric</a:t>
            </a:r>
            <a:r>
              <a:rPr lang="en-GB" dirty="0"/>
              <a:t> populations.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26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8D10-1CE5-0B48-A032-73910846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Regulatory Strategies to Support Filings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C1CD-1FCD-4740-97AC-C0137478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Innovative regulatory filing strategies can be developed to: </a:t>
            </a:r>
          </a:p>
          <a:p>
            <a:pPr marL="0" indent="0">
              <a:buNone/>
            </a:pPr>
            <a:r>
              <a:rPr lang="en-GB" i="1" u="sng" dirty="0"/>
              <a:t>Incorporate appropriate data</a:t>
            </a:r>
          </a:p>
          <a:p>
            <a:r>
              <a:rPr lang="en-GB" dirty="0"/>
              <a:t>Original development plan by innovator may not correspond to current needs (e.g. DRV/r):</a:t>
            </a:r>
          </a:p>
          <a:p>
            <a:pPr lvl="1"/>
            <a:r>
              <a:rPr lang="en-GB" dirty="0"/>
              <a:t>Depending on when clinical data was collected for </a:t>
            </a:r>
            <a:r>
              <a:rPr lang="en-GB" dirty="0" err="1"/>
              <a:t>pediatrics</a:t>
            </a:r>
            <a:r>
              <a:rPr lang="en-GB" dirty="0"/>
              <a:t>, dosing using WHO recommended weight bands may not have been collected.</a:t>
            </a:r>
          </a:p>
          <a:p>
            <a:pPr lvl="1"/>
            <a:r>
              <a:rPr lang="en-GB" dirty="0"/>
              <a:t>Use of modelling and simulation data to support proposed dosing</a:t>
            </a:r>
          </a:p>
          <a:p>
            <a:pPr marL="2880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u="sng" dirty="0"/>
              <a:t>Address commonly encountered barriers</a:t>
            </a:r>
          </a:p>
          <a:p>
            <a:r>
              <a:rPr lang="en-GB" dirty="0"/>
              <a:t>Use of Reference Listed Drugs (RLD):</a:t>
            </a:r>
          </a:p>
          <a:p>
            <a:pPr lvl="1"/>
            <a:r>
              <a:rPr lang="en-GB" dirty="0"/>
              <a:t>Most optimal formulations do not exist as innovator products, which complicates the development program and regulatory filing strategy.</a:t>
            </a:r>
          </a:p>
          <a:p>
            <a:pPr lvl="1"/>
            <a:r>
              <a:rPr lang="en-GB" dirty="0"/>
              <a:t>Agreement is needed from regulatory authorities and/or WHO PQ on appropriate RLD to use for bioequivalence studies, which in the case of US FDA, can be accomplished via a pre-IND meeting.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02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215D-C9FB-2F49-B455-1E38E8EA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Proof of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F52B-F44A-D241-A499-51B032FD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Accelerate product development through incentives</a:t>
            </a:r>
          </a:p>
          <a:p>
            <a:pPr lvl="1"/>
            <a:r>
              <a:rPr lang="en-US" dirty="0"/>
              <a:t>EXAMPLE OF DTG 10mg scored dispersible tablets</a:t>
            </a:r>
          </a:p>
          <a:p>
            <a:pPr marL="288000" lvl="1" indent="0" algn="ctr">
              <a:buNone/>
            </a:pPr>
            <a:r>
              <a:rPr lang="en-US" sz="4100" dirty="0">
                <a:solidFill>
                  <a:srgbClr val="FF0000"/>
                </a:solidFill>
              </a:rPr>
              <a:t>Innovative public-private partnership initiative to accelerate development of optimal pediatric formulations of dolutegravir to improve the lives of CLHIV</a:t>
            </a:r>
            <a:endParaRPr lang="es-ES" sz="4100" dirty="0">
              <a:solidFill>
                <a:srgbClr val="FF0000"/>
              </a:solidFill>
            </a:endParaRPr>
          </a:p>
          <a:p>
            <a:pPr marL="2880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br>
              <a:rPr lang="es-ES" dirty="0"/>
            </a:br>
            <a:endParaRPr lang="en-US" dirty="0"/>
          </a:p>
          <a:p>
            <a:pPr marL="288000" lvl="1" indent="0">
              <a:buNone/>
            </a:pPr>
            <a:endParaRPr lang="en-US" dirty="0"/>
          </a:p>
          <a:p>
            <a:pPr marL="288000" lvl="1" indent="0">
              <a:buNone/>
            </a:pPr>
            <a:endParaRPr lang="en-US" dirty="0"/>
          </a:p>
          <a:p>
            <a:r>
              <a:rPr lang="en-US" dirty="0"/>
              <a:t>Could also be useful downstream, to address a market failure and increase market uptake</a:t>
            </a:r>
          </a:p>
          <a:p>
            <a:r>
              <a:rPr lang="en-US" dirty="0"/>
              <a:t>Both awardees (</a:t>
            </a:r>
            <a:r>
              <a:rPr lang="en-US" dirty="0" err="1"/>
              <a:t>Macleods</a:t>
            </a:r>
            <a:r>
              <a:rPr lang="en-US" dirty="0"/>
              <a:t> and Mylan) have signed licenses with the MPP.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36" name="Picture 17">
            <a:extLst>
              <a:ext uri="{FF2B5EF4-FFF2-40B4-BE49-F238E27FC236}">
                <a16:creationId xmlns:a16="http://schemas.microsoft.com/office/drawing/2014/main" id="{50194DDF-4FCB-054D-80D6-EF0DAE51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9" y="4358145"/>
            <a:ext cx="1998660" cy="6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5">
            <a:extLst>
              <a:ext uri="{FF2B5EF4-FFF2-40B4-BE49-F238E27FC236}">
                <a16:creationId xmlns:a16="http://schemas.microsoft.com/office/drawing/2014/main" id="{E3610AD6-184A-2640-A261-417978C3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20" y="4221087"/>
            <a:ext cx="1691680" cy="9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043A54BA-20D6-424C-836C-2F7FAAB9C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4FF4CC1-E2DB-8B47-A3DD-11BC6DE1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endParaRPr kumimoji="0" lang="en-U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91A4B80-4DE0-A349-9A42-D5C784328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1706F515-F4DB-5749-8247-91D3066C5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87089-204B-BD4F-8F78-B2AA6BC2E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996" y="4221087"/>
            <a:ext cx="1058377" cy="9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3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Disclosure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9172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Reference: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https://www.cgr.nl/CGR.nl/media/CGR.nl/Gedragscode/Format-of-disclosure-slide-for-speakers-at-refresher-training-meetings.pdf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49541"/>
              </p:ext>
            </p:extLst>
          </p:nvPr>
        </p:nvGraphicFramePr>
        <p:xfrm>
          <a:off x="116130" y="1052736"/>
          <a:ext cx="89280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006">
                  <a:extLst>
                    <a:ext uri="{9D8B030D-6E8A-4147-A177-3AD203B41FA5}">
                      <a16:colId xmlns:a16="http://schemas.microsoft.com/office/drawing/2014/main" val="1605867189"/>
                    </a:ext>
                  </a:extLst>
                </a:gridCol>
                <a:gridCol w="3247994">
                  <a:extLst>
                    <a:ext uri="{9D8B030D-6E8A-4147-A177-3AD203B41FA5}">
                      <a16:colId xmlns:a16="http://schemas.microsoft.com/office/drawing/2014/main" val="324970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 that could be relevant for the meeting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Sponsorship or refund funds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FP: No conflict to declare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MW: No conflict to declare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or other financial remuneration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FP: No conflict to declare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MW: No conflict to declare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 rights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FP: No conflict to declare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MW: No conflict to declare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8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relations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5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290D-61BA-B14D-AD01-96D22532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310AA-8A1E-DE4B-99E5-E812D217D10A}"/>
              </a:ext>
            </a:extLst>
          </p:cNvPr>
          <p:cNvSpPr txBox="1"/>
          <p:nvPr/>
        </p:nvSpPr>
        <p:spPr>
          <a:xfrm>
            <a:off x="6372200" y="1628800"/>
            <a:ext cx="26642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Originators made possible development of paediatric formulations. Many generics developed formulations adapted to the needs.</a:t>
            </a:r>
          </a:p>
          <a:p>
            <a:r>
              <a:rPr lang="en-GB" sz="2000" dirty="0"/>
              <a:t>Despite </a:t>
            </a:r>
            <a:r>
              <a:rPr lang="en-GB" sz="2000"/>
              <a:t>the efforts, </a:t>
            </a:r>
            <a:r>
              <a:rPr lang="en-GB" sz="2000" dirty="0"/>
              <a:t>there are products considered non-optimal (sometimes due to change in recommendations)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BD8D4-1087-A048-A47B-579C73E9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" y="908720"/>
            <a:ext cx="6415498" cy="55446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E20082-BFE3-0C48-962B-00EF4DED439C}"/>
              </a:ext>
            </a:extLst>
          </p:cNvPr>
          <p:cNvSpPr/>
          <p:nvPr/>
        </p:nvSpPr>
        <p:spPr>
          <a:xfrm>
            <a:off x="64778" y="908720"/>
            <a:ext cx="6353680" cy="544764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fragmentation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Lack of child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friendly formulations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1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A870-4AA3-1244-82E4-90B257C9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84989-5B6B-B740-83EA-A4BDEBF05C28}"/>
              </a:ext>
            </a:extLst>
          </p:cNvPr>
          <p:cNvSpPr txBox="1"/>
          <p:nvPr/>
        </p:nvSpPr>
        <p:spPr>
          <a:xfrm>
            <a:off x="184381" y="552981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PHTI successfully translated key PADO recommendations into projects engaging with generic manufacturers. </a:t>
            </a:r>
            <a:r>
              <a:rPr lang="fr-FR" b="1" dirty="0"/>
              <a:t>All </a:t>
            </a:r>
            <a:r>
              <a:rPr lang="fr-FR" b="1" dirty="0" err="1"/>
              <a:t>currently</a:t>
            </a:r>
            <a:r>
              <a:rPr lang="fr-FR" b="1" dirty="0"/>
              <a:t> </a:t>
            </a:r>
            <a:r>
              <a:rPr lang="fr-FR" b="1" dirty="0" err="1"/>
              <a:t>recommended</a:t>
            </a:r>
            <a:r>
              <a:rPr lang="fr-FR" b="1" dirty="0"/>
              <a:t> </a:t>
            </a:r>
            <a:r>
              <a:rPr lang="fr-FR" b="1" dirty="0" err="1"/>
              <a:t>paediatric</a:t>
            </a:r>
            <a:r>
              <a:rPr lang="fr-FR" b="1" dirty="0"/>
              <a:t> and </a:t>
            </a:r>
            <a:r>
              <a:rPr lang="fr-FR" b="1" dirty="0" err="1"/>
              <a:t>some</a:t>
            </a:r>
            <a:r>
              <a:rPr lang="fr-FR" b="1" dirty="0"/>
              <a:t> new </a:t>
            </a:r>
            <a:r>
              <a:rPr lang="fr-FR" dirty="0" err="1"/>
              <a:t>ARVs</a:t>
            </a:r>
            <a:r>
              <a:rPr lang="fr-FR" dirty="0"/>
              <a:t> have been </a:t>
            </a:r>
            <a:r>
              <a:rPr lang="fr-FR" dirty="0" err="1"/>
              <a:t>licensed</a:t>
            </a:r>
            <a:r>
              <a:rPr lang="fr-FR" dirty="0"/>
              <a:t> by the </a:t>
            </a:r>
            <a:r>
              <a:rPr lang="fr-FR" dirty="0" err="1"/>
              <a:t>originator</a:t>
            </a:r>
            <a:r>
              <a:rPr lang="fr-FR" dirty="0"/>
              <a:t> to the MPP,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allowing</a:t>
            </a:r>
            <a:r>
              <a:rPr lang="fr-FR" dirty="0"/>
              <a:t> </a:t>
            </a:r>
            <a:r>
              <a:rPr lang="fr-FR" dirty="0" err="1"/>
              <a:t>generic</a:t>
            </a:r>
            <a:r>
              <a:rPr lang="fr-FR" dirty="0"/>
              <a:t> production.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6FB08-55A2-2E4B-8E29-E0FA4F3C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01" y="1092781"/>
            <a:ext cx="11179433" cy="44370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1156D4-5BDD-7048-BAC1-793DA8341FA2}"/>
              </a:ext>
            </a:extLst>
          </p:cNvPr>
          <p:cNvSpPr/>
          <p:nvPr/>
        </p:nvSpPr>
        <p:spPr>
          <a:xfrm>
            <a:off x="177076" y="2348880"/>
            <a:ext cx="8789845" cy="1545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MAIN CHALLENGES			POTENTIAL SOLUTIONS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Complexity of the projects	1. Technical support and engagement with industry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Internal prioritization		2. Staging PADO priorities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Lack of market incentives		3. Financial incentives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Difficult market uptake		4. </a:t>
            </a:r>
            <a:r>
              <a:rPr lang="en-GB" dirty="0"/>
              <a:t>Regulatory Strategies to Support Filings </a:t>
            </a:r>
            <a:r>
              <a:rPr lang="en-GB" dirty="0">
                <a:solidFill>
                  <a:schemeClr val="bg1"/>
                </a:solidFill>
              </a:rPr>
              <a:t>	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420D-0A34-754E-A9BD-22EF0F1F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Engagement with industry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BF94-DE6C-BE47-B44E-9E67DAEE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Need to engage with </a:t>
            </a:r>
            <a:r>
              <a:rPr lang="en-GB" i="1" dirty="0"/>
              <a:t>innovators </a:t>
            </a:r>
            <a:r>
              <a:rPr lang="en-GB" dirty="0"/>
              <a:t>to address or avoid:</a:t>
            </a:r>
          </a:p>
          <a:p>
            <a:r>
              <a:rPr lang="en-GB" dirty="0"/>
              <a:t>Length of clinical trials</a:t>
            </a:r>
          </a:p>
          <a:p>
            <a:r>
              <a:rPr lang="en-GB" dirty="0"/>
              <a:t>Sequential cohorts by age or weight bands</a:t>
            </a:r>
          </a:p>
          <a:p>
            <a:r>
              <a:rPr lang="en-GB" dirty="0"/>
              <a:t>No WHO recommended weight-bands used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Need to engage with </a:t>
            </a:r>
            <a:r>
              <a:rPr lang="en-GB" i="1" dirty="0"/>
              <a:t>generics</a:t>
            </a:r>
            <a:r>
              <a:rPr lang="en-GB" dirty="0"/>
              <a:t> to address or avoid :</a:t>
            </a:r>
          </a:p>
          <a:p>
            <a:r>
              <a:rPr lang="en-GB" dirty="0"/>
              <a:t>Market fragmentation and small market size overall</a:t>
            </a:r>
          </a:p>
          <a:p>
            <a:r>
              <a:rPr lang="en-GB" dirty="0"/>
              <a:t>Lack of interest or resource to apply to development</a:t>
            </a:r>
          </a:p>
          <a:p>
            <a:r>
              <a:rPr lang="en-GB" dirty="0"/>
              <a:t>High level of risk</a:t>
            </a:r>
          </a:p>
          <a:p>
            <a:endParaRPr lang="en-GB" dirty="0"/>
          </a:p>
          <a:p>
            <a:pPr>
              <a:buFont typeface="Wingdings" pitchFamily="2" charset="2"/>
              <a:buChar char="è"/>
            </a:pPr>
            <a:r>
              <a:rPr lang="en-GB" dirty="0"/>
              <a:t>Need a mechanism that channels recommendations minimising risks for generic manufacturers: PADO set the stage for priority products</a:t>
            </a:r>
          </a:p>
          <a:p>
            <a:pPr>
              <a:buFont typeface="Wingdings" pitchFamily="2" charset="2"/>
              <a:buChar char="è"/>
            </a:pPr>
            <a:r>
              <a:rPr lang="en-GB" dirty="0"/>
              <a:t>PADO Staging further refines priority list</a:t>
            </a:r>
          </a:p>
          <a:p>
            <a:pPr>
              <a:buFont typeface="Wingdings" pitchFamily="2" charset="2"/>
              <a:buChar char="è"/>
            </a:pPr>
            <a:r>
              <a:rPr lang="en-GB" dirty="0"/>
              <a:t>PHTI set a precedent engaging with industry</a:t>
            </a:r>
          </a:p>
        </p:txBody>
      </p:sp>
    </p:spTree>
    <p:extLst>
      <p:ext uri="{BB962C8B-B14F-4D97-AF65-F5344CB8AC3E}">
        <p14:creationId xmlns:p14="http://schemas.microsoft.com/office/powerpoint/2010/main" val="269400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AE72-870E-2A41-8FC4-5036954A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Engagement with industry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277D7-46D7-5D47-AD1A-95562B99484C}"/>
              </a:ext>
            </a:extLst>
          </p:cNvPr>
          <p:cNvSpPr txBox="1"/>
          <p:nvPr/>
        </p:nvSpPr>
        <p:spPr>
          <a:xfrm>
            <a:off x="5648166" y="548680"/>
            <a:ext cx="2736304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There is need to clearly communicate priorities to industry.</a:t>
            </a:r>
          </a:p>
          <a:p>
            <a:r>
              <a:rPr lang="en-GB" dirty="0"/>
              <a:t>PADO meeting served to fix mid- and long-term priorities that will inform the next WHO prequalification Expression of interest (EOI)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8F609A-8B39-A34B-A2F0-AC734FABF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1999" y="3260179"/>
            <a:ext cx="4532134" cy="319888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975A38-51E0-D243-9500-EB821945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1"/>
            <a:ext cx="3923928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PHTI PRIORITIES BASED </a:t>
            </a:r>
          </a:p>
          <a:p>
            <a:pPr marL="0" indent="0">
              <a:buNone/>
            </a:pPr>
            <a:r>
              <a:rPr lang="en-GB" b="1" dirty="0"/>
              <a:t>ON PADO:</a:t>
            </a:r>
          </a:p>
          <a:p>
            <a:r>
              <a:rPr lang="en-GB" dirty="0"/>
              <a:t>LPV/r 4-in-1</a:t>
            </a:r>
          </a:p>
          <a:p>
            <a:r>
              <a:rPr lang="en-GB" dirty="0"/>
              <a:t>ALE</a:t>
            </a:r>
          </a:p>
          <a:p>
            <a:r>
              <a:rPr lang="en-GB" dirty="0"/>
              <a:t>DTG single</a:t>
            </a:r>
          </a:p>
          <a:p>
            <a:r>
              <a:rPr lang="en-GB" dirty="0"/>
              <a:t>DTG triple</a:t>
            </a:r>
          </a:p>
          <a:p>
            <a:r>
              <a:rPr lang="en-GB" dirty="0"/>
              <a:t>DRV/r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A0EF317-2E6C-A149-AA84-745A7D8262DB}"/>
              </a:ext>
            </a:extLst>
          </p:cNvPr>
          <p:cNvSpPr/>
          <p:nvPr/>
        </p:nvSpPr>
        <p:spPr>
          <a:xfrm rot="20419639">
            <a:off x="2912983" y="2392422"/>
            <a:ext cx="2173767" cy="330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A694435-49F3-F54F-9078-BFA7A9889DC5}"/>
              </a:ext>
            </a:extLst>
          </p:cNvPr>
          <p:cNvSpPr/>
          <p:nvPr/>
        </p:nvSpPr>
        <p:spPr>
          <a:xfrm rot="878199">
            <a:off x="2925680" y="3583764"/>
            <a:ext cx="2097391" cy="308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4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DEB3-10EC-E148-A598-A3C70BD0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Technical support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93C3-72CC-F64B-834A-AD9A2180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Complexity of the projects:</a:t>
            </a:r>
          </a:p>
          <a:p>
            <a:pPr lvl="1"/>
            <a:r>
              <a:rPr lang="en-GB" sz="1800" dirty="0"/>
              <a:t>Taste masking</a:t>
            </a:r>
          </a:p>
          <a:p>
            <a:pPr lvl="1"/>
            <a:r>
              <a:rPr lang="en-GB" sz="1800" dirty="0"/>
              <a:t>FDC formulation</a:t>
            </a:r>
          </a:p>
          <a:p>
            <a:pPr lvl="1"/>
            <a:r>
              <a:rPr lang="en-GB" sz="1800" dirty="0"/>
              <a:t>Weight-band dosing</a:t>
            </a:r>
            <a:endParaRPr lang="es-ES" sz="1800" dirty="0"/>
          </a:p>
          <a:p>
            <a:endParaRPr lang="es-ES" sz="2000" dirty="0"/>
          </a:p>
          <a:p>
            <a:r>
              <a:rPr lang="en-GB" sz="2000" dirty="0"/>
              <a:t>Technical support done:</a:t>
            </a:r>
          </a:p>
          <a:p>
            <a:pPr lvl="1"/>
            <a:r>
              <a:rPr lang="en-GB" sz="1800" b="1" dirty="0"/>
              <a:t>Patent situation and licensing</a:t>
            </a:r>
          </a:p>
          <a:p>
            <a:pPr lvl="1"/>
            <a:r>
              <a:rPr lang="en-GB" sz="1800" dirty="0"/>
              <a:t>Availability of clinical data</a:t>
            </a:r>
          </a:p>
          <a:p>
            <a:pPr lvl="1"/>
            <a:r>
              <a:rPr lang="en-GB" sz="1800" dirty="0"/>
              <a:t>Information on dosing per weight-band</a:t>
            </a:r>
          </a:p>
          <a:p>
            <a:pPr lvl="1"/>
            <a:r>
              <a:rPr lang="en-GB" sz="1800" b="1" dirty="0"/>
              <a:t>Information on formulation development and manufacturing</a:t>
            </a:r>
          </a:p>
          <a:p>
            <a:pPr lvl="1"/>
            <a:r>
              <a:rPr lang="en-GB" sz="1800" dirty="0"/>
              <a:t>Clinical development</a:t>
            </a:r>
          </a:p>
          <a:p>
            <a:pPr lvl="1"/>
            <a:r>
              <a:rPr lang="en-GB" sz="1800" b="1" dirty="0"/>
              <a:t>Regulatory issues</a:t>
            </a:r>
          </a:p>
          <a:p>
            <a:pPr lvl="1"/>
            <a:r>
              <a:rPr lang="en-GB" sz="1800" dirty="0"/>
              <a:t>Financing of clinical and </a:t>
            </a:r>
            <a:r>
              <a:rPr lang="en-GB" sz="1800" b="1" dirty="0"/>
              <a:t>formulation development</a:t>
            </a:r>
          </a:p>
          <a:p>
            <a:pPr lvl="1"/>
            <a:r>
              <a:rPr lang="en-GB" sz="1800" b="1" dirty="0"/>
              <a:t>Project management</a:t>
            </a:r>
          </a:p>
          <a:p>
            <a:pPr lvl="1"/>
            <a:r>
              <a:rPr lang="en-GB" sz="1800" dirty="0"/>
              <a:t>Uptake and </a:t>
            </a:r>
            <a:r>
              <a:rPr lang="en-GB" sz="1800" b="1" dirty="0"/>
              <a:t>market size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D20EA-959E-CB42-A8ED-CF8F439BE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7"/>
          <a:stretch/>
        </p:blipFill>
        <p:spPr>
          <a:xfrm>
            <a:off x="4644008" y="908720"/>
            <a:ext cx="3876376" cy="25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345D-A327-7D42-A02D-5C1B2EE8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Staging PADO priorities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5D25-999B-1349-B496-66D12101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450"/>
            <a:ext cx="9143998" cy="5328879"/>
          </a:xfrm>
        </p:spPr>
        <p:txBody>
          <a:bodyPr>
            <a:normAutofit/>
          </a:bodyPr>
          <a:lstStyle/>
          <a:p>
            <a:r>
              <a:rPr lang="en-US" sz="2000" dirty="0"/>
              <a:t>The GAP-f proposes prioritization based on product development against a set of criteria related to clinical value, impact across weight bands, timelines, and market size.</a:t>
            </a:r>
          </a:p>
          <a:p>
            <a:r>
              <a:rPr lang="en-US" sz="2000" dirty="0"/>
              <a:t>The results complement the output from PADO, but allows to stage supplier product development to more efficiently use resources and allow for forward planning.</a:t>
            </a:r>
            <a:endParaRPr lang="en-GB" sz="2000" dirty="0"/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2893C-F24C-9C43-A79A-D65D156A3A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3140969"/>
            <a:ext cx="4968552" cy="230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A75216-6EA9-4044-84B4-EB1AC5A94D9E}"/>
              </a:ext>
            </a:extLst>
          </p:cNvPr>
          <p:cNvSpPr txBox="1"/>
          <p:nvPr/>
        </p:nvSpPr>
        <p:spPr>
          <a:xfrm>
            <a:off x="5364088" y="3068960"/>
            <a:ext cx="3240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Staging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# of 1L patients that would transition to this regimen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tolerability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# of formulations across weight-bands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# of 2L patients that would transition to this regimen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Neonates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Pill burden</a:t>
            </a:r>
          </a:p>
          <a:p>
            <a:r>
              <a:rPr lang="en-GB" sz="1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7EE824-D5AD-D648-8EEF-39990E7BBDE0}"/>
              </a:ext>
            </a:extLst>
          </p:cNvPr>
          <p:cNvSpPr txBox="1"/>
          <p:nvPr/>
        </p:nvSpPr>
        <p:spPr>
          <a:xfrm>
            <a:off x="2142343" y="5373216"/>
            <a:ext cx="3041217" cy="26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1050" dirty="0"/>
              <a:t>Example based on timelines analyzed in </a:t>
            </a:r>
            <a:r>
              <a:rPr lang="en-US" sz="1050" dirty="0">
                <a:latin typeface="+mn-lt"/>
              </a:rPr>
              <a:t>March 2017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5ABA7-794F-F24C-9839-CFCD5B12F6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5588955"/>
            <a:ext cx="2363668" cy="8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GAP-f solutions: Incentives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27707" y="4725144"/>
            <a:ext cx="2324670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Market Analytics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75406" y="3335248"/>
            <a:ext cx="0" cy="18783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4191802" y="5013176"/>
            <a:ext cx="2959461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Product Access, Community Engagement, &amp; Uptake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9206" y="3933056"/>
            <a:ext cx="1839327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Clinical Trial Material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2003" y="4221088"/>
            <a:ext cx="3989790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Pediatric Clinical Research de novo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5807" y="4509120"/>
            <a:ext cx="1167767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Product Development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13574" y="4509120"/>
            <a:ext cx="576064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prstClr val="white"/>
                </a:solidFill>
              </a:rPr>
              <a:t>Generic FDA Filing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364088" y="5301208"/>
            <a:ext cx="2788155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Procurement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5364088" y="5661248"/>
            <a:ext cx="2788155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Pharmacovigilance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6393" y="5049470"/>
            <a:ext cx="12180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Adult Product</a:t>
            </a:r>
          </a:p>
          <a:p>
            <a:pPr algn="ctr"/>
            <a:r>
              <a:rPr lang="en-US" sz="1400" dirty="0"/>
              <a:t>Approved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9206" y="3645024"/>
            <a:ext cx="1839327" cy="274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Drug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B66CD-AB1E-5644-80A0-22A554F57B0E}"/>
              </a:ext>
            </a:extLst>
          </p:cNvPr>
          <p:cNvSpPr txBox="1"/>
          <p:nvPr/>
        </p:nvSpPr>
        <p:spPr>
          <a:xfrm>
            <a:off x="679206" y="6060473"/>
            <a:ext cx="747303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STREAMLINED PAEDIATRIC DRUG DEVELOPMENT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D072B7-9063-5E4A-AE91-090F57D649E9}"/>
              </a:ext>
            </a:extLst>
          </p:cNvPr>
          <p:cNvSpPr/>
          <p:nvPr/>
        </p:nvSpPr>
        <p:spPr>
          <a:xfrm>
            <a:off x="679207" y="1133562"/>
            <a:ext cx="7473036" cy="1138416"/>
          </a:xfrm>
          <a:prstGeom prst="rect">
            <a:avLst/>
          </a:prstGeom>
          <a:solidFill>
            <a:srgbClr val="E300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INCENTIVES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and </a:t>
            </a:r>
            <a:r>
              <a:rPr lang="es-ES" dirty="0" err="1"/>
              <a:t>sustainable</a:t>
            </a:r>
            <a:r>
              <a:rPr lang="es-ES" dirty="0"/>
              <a:t> </a:t>
            </a:r>
            <a:r>
              <a:rPr lang="es-ES" dirty="0" err="1"/>
              <a:t>supply</a:t>
            </a:r>
            <a:r>
              <a:rPr lang="es-ES" dirty="0"/>
              <a:t> of </a:t>
            </a:r>
            <a:r>
              <a:rPr lang="es-ES" dirty="0" err="1"/>
              <a:t>pediatric</a:t>
            </a:r>
            <a:r>
              <a:rPr lang="es-ES" dirty="0"/>
              <a:t> </a:t>
            </a:r>
            <a:r>
              <a:rPr lang="es-ES" dirty="0" err="1"/>
              <a:t>formulations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advanced</a:t>
            </a:r>
            <a:r>
              <a:rPr lang="es-ES" dirty="0"/>
              <a:t> </a:t>
            </a:r>
            <a:r>
              <a:rPr lang="es-ES" dirty="0" err="1"/>
              <a:t>purchase</a:t>
            </a:r>
            <a:r>
              <a:rPr lang="es-ES" dirty="0"/>
              <a:t> </a:t>
            </a:r>
            <a:r>
              <a:rPr lang="es-ES" dirty="0" err="1"/>
              <a:t>commitments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interventions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45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22715</TotalTime>
  <Words>1537</Words>
  <Application>Microsoft Macintosh PowerPoint</Application>
  <PresentationFormat>On-screen Show (4:3)</PresentationFormat>
  <Paragraphs>217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Accelerating the development and uptake of the most needed drug formulations for children</vt:lpstr>
      <vt:lpstr>Disclosure</vt:lpstr>
      <vt:lpstr>Background</vt:lpstr>
      <vt:lpstr>Challenges</vt:lpstr>
      <vt:lpstr>Engagement with industry (1)</vt:lpstr>
      <vt:lpstr>Engagement with industry (2)</vt:lpstr>
      <vt:lpstr>Technical support</vt:lpstr>
      <vt:lpstr>Staging PADO priorities</vt:lpstr>
      <vt:lpstr>GAP-f solutions: Incentives</vt:lpstr>
      <vt:lpstr>GAP-f solutions: Incentives</vt:lpstr>
      <vt:lpstr>GAP-f solutions: Incentives</vt:lpstr>
      <vt:lpstr>Regulatory Strategies to Support Filings (1)</vt:lpstr>
      <vt:lpstr>Regulatory Strategies to Support Filings (2)</vt:lpstr>
      <vt:lpstr>Proof of concept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Melynda Watkins</cp:lastModifiedBy>
  <cp:revision>526</cp:revision>
  <cp:lastPrinted>2018-07-20T14:43:52Z</cp:lastPrinted>
  <dcterms:created xsi:type="dcterms:W3CDTF">2015-07-06T08:16:27Z</dcterms:created>
  <dcterms:modified xsi:type="dcterms:W3CDTF">2018-07-23T06:28:32Z</dcterms:modified>
</cp:coreProperties>
</file>