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706" r:id="rId2"/>
    <p:sldId id="957" r:id="rId3"/>
    <p:sldId id="641" r:id="rId4"/>
    <p:sldId id="616" r:id="rId5"/>
    <p:sldId id="582" r:id="rId6"/>
    <p:sldId id="554" r:id="rId7"/>
    <p:sldId id="956" r:id="rId8"/>
    <p:sldId id="958" r:id="rId9"/>
    <p:sldId id="464" r:id="rId10"/>
    <p:sldId id="682" r:id="rId11"/>
    <p:sldId id="707" r:id="rId12"/>
    <p:sldId id="770" r:id="rId13"/>
    <p:sldId id="771" r:id="rId14"/>
    <p:sldId id="772" r:id="rId15"/>
    <p:sldId id="773" r:id="rId16"/>
    <p:sldId id="774" r:id="rId17"/>
    <p:sldId id="775" r:id="rId18"/>
    <p:sldId id="701" r:id="rId19"/>
    <p:sldId id="777" r:id="rId20"/>
    <p:sldId id="786" r:id="rId21"/>
    <p:sldId id="696" r:id="rId22"/>
    <p:sldId id="785" r:id="rId23"/>
    <p:sldId id="791" r:id="rId24"/>
    <p:sldId id="698" r:id="rId25"/>
    <p:sldId id="695" r:id="rId26"/>
    <p:sldId id="533" r:id="rId27"/>
    <p:sldId id="708" r:id="rId28"/>
    <p:sldId id="755" r:id="rId29"/>
    <p:sldId id="790" r:id="rId30"/>
    <p:sldId id="756" r:id="rId31"/>
    <p:sldId id="789" r:id="rId32"/>
    <p:sldId id="959" r:id="rId33"/>
    <p:sldId id="638" r:id="rId34"/>
    <p:sldId id="654" r:id="rId35"/>
    <p:sldId id="926" r:id="rId36"/>
    <p:sldId id="632" r:id="rId37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AF0A359-8DDB-6E47-8670-383B323712B0}">
          <p14:sldIdLst>
            <p14:sldId id="706"/>
            <p14:sldId id="957"/>
            <p14:sldId id="641"/>
            <p14:sldId id="616"/>
            <p14:sldId id="582"/>
            <p14:sldId id="554"/>
            <p14:sldId id="956"/>
            <p14:sldId id="958"/>
            <p14:sldId id="464"/>
            <p14:sldId id="682"/>
            <p14:sldId id="707"/>
            <p14:sldId id="770"/>
            <p14:sldId id="771"/>
            <p14:sldId id="772"/>
            <p14:sldId id="773"/>
            <p14:sldId id="774"/>
            <p14:sldId id="775"/>
            <p14:sldId id="701"/>
            <p14:sldId id="777"/>
            <p14:sldId id="786"/>
            <p14:sldId id="696"/>
            <p14:sldId id="785"/>
            <p14:sldId id="791"/>
            <p14:sldId id="698"/>
            <p14:sldId id="695"/>
            <p14:sldId id="533"/>
            <p14:sldId id="708"/>
            <p14:sldId id="755"/>
            <p14:sldId id="790"/>
            <p14:sldId id="756"/>
            <p14:sldId id="789"/>
            <p14:sldId id="959"/>
            <p14:sldId id="638"/>
            <p14:sldId id="654"/>
            <p14:sldId id="926"/>
            <p14:sldId id="6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eban Burrone" initials="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2E6"/>
    <a:srgbClr val="FCB415"/>
    <a:srgbClr val="EF894B"/>
    <a:srgbClr val="F4B084"/>
    <a:srgbClr val="225590"/>
    <a:srgbClr val="00FF00"/>
    <a:srgbClr val="66CCFF"/>
    <a:srgbClr val="CC99FF"/>
    <a:srgbClr val="F816F8"/>
    <a:srgbClr val="F3E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1" autoAdjust="0"/>
    <p:restoredTop sz="91042" autoAdjust="0"/>
  </p:normalViewPr>
  <p:slideViewPr>
    <p:cSldViewPr snapToGrid="0" snapToObjects="1">
      <p:cViewPr varScale="1">
        <p:scale>
          <a:sx n="73" d="100"/>
          <a:sy n="73" d="100"/>
        </p:scale>
        <p:origin x="2152" y="184"/>
      </p:cViewPr>
      <p:guideLst>
        <p:guide orient="horz" pos="4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gupta\Documents\BD\Impact\Impact%20H1-2017%20(R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Cumulative savings and Patients serviced through MPP licensees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Chart!$A$2:$A$7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Chart!$B$2:$B$7</c:f>
              <c:numCache>
                <c:formatCode>_(* #,##0_);_(* \(#,##0\);_(* "-"??_);_(@_)</c:formatCode>
                <c:ptCount val="6"/>
                <c:pt idx="0">
                  <c:v>11.90687219104055</c:v>
                </c:pt>
                <c:pt idx="1">
                  <c:v>24.746007709898141</c:v>
                </c:pt>
                <c:pt idx="2">
                  <c:v>79.593881459374671</c:v>
                </c:pt>
                <c:pt idx="3">
                  <c:v>194.8469130837328</c:v>
                </c:pt>
                <c:pt idx="4">
                  <c:v>317.15455381057831</c:v>
                </c:pt>
                <c:pt idx="5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9-4E72-A347-1CBEBE531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6022488"/>
        <c:axId val="-2144829864"/>
      </c:barChart>
      <c:lineChart>
        <c:grouping val="standard"/>
        <c:varyColors val="0"/>
        <c:ser>
          <c:idx val="1"/>
          <c:order val="1"/>
          <c:tx>
            <c:strRef>
              <c:f>Chart!$C$1</c:f>
              <c:strCache>
                <c:ptCount val="1"/>
                <c:pt idx="0">
                  <c:v>Patient Years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Chart!$A$2:$A$7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Chart!$C$2:$C$7</c:f>
              <c:numCache>
                <c:formatCode>_(* #,##0_);_(* \(#,##0\);_(* "-"??_);_(@_)</c:formatCode>
                <c:ptCount val="6"/>
                <c:pt idx="0">
                  <c:v>0.92854415260274004</c:v>
                </c:pt>
                <c:pt idx="1">
                  <c:v>2.8957307827397258</c:v>
                </c:pt>
                <c:pt idx="2">
                  <c:v>6.0274497827397271</c:v>
                </c:pt>
                <c:pt idx="3">
                  <c:v>9.1076089334246575</c:v>
                </c:pt>
                <c:pt idx="4">
                  <c:v>12.980389924814091</c:v>
                </c:pt>
                <c:pt idx="5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E9-4E72-A347-1CBEBE531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816216"/>
        <c:axId val="-2144822984"/>
      </c:lineChart>
      <c:catAx>
        <c:axId val="-214602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829864"/>
        <c:crosses val="autoZero"/>
        <c:auto val="1"/>
        <c:lblAlgn val="ctr"/>
        <c:lblOffset val="100"/>
        <c:noMultiLvlLbl val="0"/>
      </c:catAx>
      <c:valAx>
        <c:axId val="-214482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 mn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022488"/>
        <c:crosses val="autoZero"/>
        <c:crossBetween val="between"/>
      </c:valAx>
      <c:valAx>
        <c:axId val="-21448229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Patient years (mn)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816216"/>
        <c:crosses val="max"/>
        <c:crossBetween val="between"/>
      </c:valAx>
      <c:catAx>
        <c:axId val="-2144816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4822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FD7AD-0FAA-6B48-A3B7-266297C19E6E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F9300-7112-9C4C-B4D2-0B1DDA457B3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 sz="1400" b="0" dirty="0"/>
        </a:p>
        <a:p>
          <a:pPr algn="l"/>
          <a:r>
            <a:rPr lang="en-US" sz="1600" b="1" dirty="0"/>
            <a:t>Broad</a:t>
          </a:r>
          <a:r>
            <a:rPr lang="en-US" sz="1600" b="1" baseline="0" dirty="0"/>
            <a:t> geographical scope </a:t>
          </a:r>
          <a:r>
            <a:rPr lang="mr-IN" sz="1600" b="0" baseline="0" dirty="0"/>
            <a:t>–</a:t>
          </a:r>
          <a:r>
            <a:rPr lang="en-US" sz="1600" b="0" baseline="0" dirty="0"/>
            <a:t> up to 130 countries covered in MPP </a:t>
          </a:r>
          <a:r>
            <a:rPr lang="en-US" sz="1600" b="0" baseline="0" dirty="0" err="1"/>
            <a:t>licences</a:t>
          </a:r>
          <a:r>
            <a:rPr lang="en-US" sz="1600" b="0" baseline="0" dirty="0"/>
            <a:t>, including large number of middle-income countries</a:t>
          </a:r>
        </a:p>
        <a:p>
          <a:pPr algn="l"/>
          <a:endParaRPr lang="en-US" sz="1600" b="0" dirty="0"/>
        </a:p>
      </dgm:t>
    </dgm:pt>
    <dgm:pt modelId="{4C8604EF-EEB7-B84A-BFAE-D43FEA3ADFC6}" type="parTrans" cxnId="{868BF759-A1F2-0043-B6DD-B009A2C8D6FD}">
      <dgm:prSet/>
      <dgm:spPr/>
      <dgm:t>
        <a:bodyPr/>
        <a:lstStyle/>
        <a:p>
          <a:endParaRPr lang="en-US"/>
        </a:p>
      </dgm:t>
    </dgm:pt>
    <dgm:pt modelId="{D8B99AC7-E9AF-DB4F-98C6-BE1136629F9F}" type="sibTrans" cxnId="{868BF759-A1F2-0043-B6DD-B009A2C8D6FD}">
      <dgm:prSet/>
      <dgm:spPr/>
      <dgm:t>
        <a:bodyPr/>
        <a:lstStyle/>
        <a:p>
          <a:endParaRPr lang="en-US" b="0"/>
        </a:p>
      </dgm:t>
    </dgm:pt>
    <dgm:pt modelId="{1AA11AE8-D6B6-FD41-BDF3-AF953A65DC7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b="0" dirty="0"/>
        </a:p>
        <a:p>
          <a:r>
            <a:rPr lang="en-US" sz="1600" b="1" dirty="0"/>
            <a:t>Transparent</a:t>
          </a:r>
          <a:r>
            <a:rPr lang="en-US" sz="1600" b="0" dirty="0"/>
            <a:t> </a:t>
          </a:r>
          <a:r>
            <a:rPr lang="mr-IN" sz="1600" b="0" dirty="0"/>
            <a:t>–</a:t>
          </a:r>
          <a:r>
            <a:rPr lang="en-US" sz="1600" b="0" dirty="0"/>
            <a:t> all </a:t>
          </a:r>
          <a:r>
            <a:rPr lang="en-US" sz="1600" b="0" dirty="0" err="1"/>
            <a:t>licences</a:t>
          </a:r>
          <a:r>
            <a:rPr lang="en-US" sz="1600" b="0" dirty="0"/>
            <a:t> are public</a:t>
          </a:r>
        </a:p>
        <a:p>
          <a:endParaRPr lang="en-US" sz="1600" b="0" dirty="0"/>
        </a:p>
      </dgm:t>
    </dgm:pt>
    <dgm:pt modelId="{DC69156F-8E12-0642-8142-8C65C6082A6A}" type="parTrans" cxnId="{BE17357C-7AD1-D24C-85C9-E851952AA9B9}">
      <dgm:prSet/>
      <dgm:spPr/>
      <dgm:t>
        <a:bodyPr/>
        <a:lstStyle/>
        <a:p>
          <a:endParaRPr lang="en-US"/>
        </a:p>
      </dgm:t>
    </dgm:pt>
    <dgm:pt modelId="{B68FF443-7328-CE48-82CE-2F270EA3B3D6}" type="sibTrans" cxnId="{BE17357C-7AD1-D24C-85C9-E851952AA9B9}">
      <dgm:prSet/>
      <dgm:spPr/>
      <dgm:t>
        <a:bodyPr/>
        <a:lstStyle/>
        <a:p>
          <a:endParaRPr lang="en-US"/>
        </a:p>
      </dgm:t>
    </dgm:pt>
    <dgm:pt modelId="{042C2B26-3A61-FE43-84BF-767193EB5AE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/>
            <a:t>Non-exclusive</a:t>
          </a:r>
          <a:r>
            <a:rPr lang="en-US" sz="1600" b="1" baseline="0" dirty="0"/>
            <a:t> </a:t>
          </a:r>
          <a:r>
            <a:rPr lang="en-US" sz="1600" b="0" baseline="0" dirty="0"/>
            <a:t>to encourage competition; licensees selected through rigorous expression of interest process</a:t>
          </a:r>
          <a:endParaRPr lang="en-US" sz="1600" b="0" dirty="0"/>
        </a:p>
      </dgm:t>
    </dgm:pt>
    <dgm:pt modelId="{2819BEE8-8E13-8F4F-910D-001DFFAC2BED}" type="parTrans" cxnId="{6248358E-1334-9744-B1BB-7A1E99212151}">
      <dgm:prSet/>
      <dgm:spPr/>
      <dgm:t>
        <a:bodyPr/>
        <a:lstStyle/>
        <a:p>
          <a:endParaRPr lang="en-US"/>
        </a:p>
      </dgm:t>
    </dgm:pt>
    <dgm:pt modelId="{4CC20257-C0E9-E541-A464-B1EA925E2821}" type="sibTrans" cxnId="{6248358E-1334-9744-B1BB-7A1E99212151}">
      <dgm:prSet/>
      <dgm:spPr/>
      <dgm:t>
        <a:bodyPr/>
        <a:lstStyle/>
        <a:p>
          <a:endParaRPr lang="en-US"/>
        </a:p>
      </dgm:t>
    </dgm:pt>
    <dgm:pt modelId="{509D2A1E-140A-F046-839D-BA95922B889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/>
            <a:t>Strict quality</a:t>
          </a:r>
          <a:r>
            <a:rPr lang="en-US" sz="1600" b="1" baseline="0" dirty="0"/>
            <a:t> assurance </a:t>
          </a:r>
          <a:r>
            <a:rPr lang="en-US" sz="1600" b="0" baseline="0" dirty="0"/>
            <a:t>(WHO PQ, SRA or ERP)</a:t>
          </a:r>
          <a:endParaRPr lang="en-US" sz="1600" b="0" dirty="0"/>
        </a:p>
      </dgm:t>
    </dgm:pt>
    <dgm:pt modelId="{6E002A5C-C6C7-F440-A4AB-3182CBE67535}" type="parTrans" cxnId="{437AB166-CB6D-3D46-AE45-999CDD4F0460}">
      <dgm:prSet/>
      <dgm:spPr/>
      <dgm:t>
        <a:bodyPr/>
        <a:lstStyle/>
        <a:p>
          <a:endParaRPr lang="en-US"/>
        </a:p>
      </dgm:t>
    </dgm:pt>
    <dgm:pt modelId="{DE6CE736-A338-A843-A605-C61FF86A29A7}" type="sibTrans" cxnId="{437AB166-CB6D-3D46-AE45-999CDD4F0460}">
      <dgm:prSet/>
      <dgm:spPr/>
      <dgm:t>
        <a:bodyPr/>
        <a:lstStyle/>
        <a:p>
          <a:endParaRPr lang="en-US"/>
        </a:p>
      </dgm:t>
    </dgm:pt>
    <dgm:pt modelId="{0610FD77-9D7F-8F47-8A78-5669CA6391C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/>
            <a:t>Faclitate</a:t>
          </a:r>
          <a:r>
            <a:rPr lang="en-US" sz="1600" b="1" dirty="0"/>
            <a:t> development </a:t>
          </a:r>
          <a:r>
            <a:rPr lang="en-US" sz="1600" b="0" dirty="0"/>
            <a:t>of new fixed dose combinations and </a:t>
          </a:r>
          <a:r>
            <a:rPr lang="en-US" sz="1600" b="0" dirty="0" err="1"/>
            <a:t>paediatric</a:t>
          </a:r>
          <a:r>
            <a:rPr lang="en-US" sz="1600" b="0" dirty="0"/>
            <a:t> formulations</a:t>
          </a:r>
        </a:p>
      </dgm:t>
    </dgm:pt>
    <dgm:pt modelId="{63A3250B-9127-F946-B961-F2F19C1320DE}" type="parTrans" cxnId="{E380BFE7-973E-4D4A-B05E-7D403BB03792}">
      <dgm:prSet/>
      <dgm:spPr/>
      <dgm:t>
        <a:bodyPr/>
        <a:lstStyle/>
        <a:p>
          <a:endParaRPr lang="en-US"/>
        </a:p>
      </dgm:t>
    </dgm:pt>
    <dgm:pt modelId="{C11869E5-A97E-F649-871F-3473095C0798}" type="sibTrans" cxnId="{E380BFE7-973E-4D4A-B05E-7D403BB03792}">
      <dgm:prSet/>
      <dgm:spPr/>
      <dgm:t>
        <a:bodyPr/>
        <a:lstStyle/>
        <a:p>
          <a:endParaRPr lang="en-US"/>
        </a:p>
      </dgm:t>
    </dgm:pt>
    <dgm:pt modelId="{A89B6ED1-CB9C-5E4C-8062-B01A3AB9864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/>
            <a:t>Complementary</a:t>
          </a:r>
          <a:r>
            <a:rPr lang="en-US" sz="1600" b="0" dirty="0"/>
            <a:t> to other access programs and strategies</a:t>
          </a:r>
        </a:p>
      </dgm:t>
    </dgm:pt>
    <dgm:pt modelId="{4E67A7D1-5C0D-E540-93FE-63942CEED35B}" type="parTrans" cxnId="{008B81A9-0A61-CE46-BA29-014FC0953DED}">
      <dgm:prSet/>
      <dgm:spPr/>
      <dgm:t>
        <a:bodyPr/>
        <a:lstStyle/>
        <a:p>
          <a:endParaRPr lang="en-US"/>
        </a:p>
      </dgm:t>
    </dgm:pt>
    <dgm:pt modelId="{24C0A4AB-4E34-9D4C-9F35-2AD0D476899B}" type="sibTrans" cxnId="{008B81A9-0A61-CE46-BA29-014FC0953DED}">
      <dgm:prSet/>
      <dgm:spPr/>
      <dgm:t>
        <a:bodyPr/>
        <a:lstStyle/>
        <a:p>
          <a:endParaRPr lang="en-US"/>
        </a:p>
      </dgm:t>
    </dgm:pt>
    <dgm:pt modelId="{70145ED7-F35B-8A4C-90FE-94F7CF7723F4}" type="pres">
      <dgm:prSet presAssocID="{4BAFD7AD-0FAA-6B48-A3B7-266297C19E6E}" presName="Name0" presStyleCnt="0">
        <dgm:presLayoutVars>
          <dgm:chMax val="7"/>
          <dgm:chPref val="7"/>
          <dgm:dir/>
        </dgm:presLayoutVars>
      </dgm:prSet>
      <dgm:spPr/>
    </dgm:pt>
    <dgm:pt modelId="{FB5C580A-D25D-6449-A99D-4B5123815F8F}" type="pres">
      <dgm:prSet presAssocID="{4BAFD7AD-0FAA-6B48-A3B7-266297C19E6E}" presName="Name1" presStyleCnt="0"/>
      <dgm:spPr/>
    </dgm:pt>
    <dgm:pt modelId="{BCE4D342-0B0B-104C-9D2D-9FC9C072ABC8}" type="pres">
      <dgm:prSet presAssocID="{4BAFD7AD-0FAA-6B48-A3B7-266297C19E6E}" presName="cycle" presStyleCnt="0"/>
      <dgm:spPr/>
    </dgm:pt>
    <dgm:pt modelId="{79F5DEB4-9171-324F-96E8-F657E97AAECE}" type="pres">
      <dgm:prSet presAssocID="{4BAFD7AD-0FAA-6B48-A3B7-266297C19E6E}" presName="srcNode" presStyleLbl="node1" presStyleIdx="0" presStyleCnt="6"/>
      <dgm:spPr/>
    </dgm:pt>
    <dgm:pt modelId="{6F56BECA-E703-F543-A453-A90FA6E70909}" type="pres">
      <dgm:prSet presAssocID="{4BAFD7AD-0FAA-6B48-A3B7-266297C19E6E}" presName="conn" presStyleLbl="parChTrans1D2" presStyleIdx="0" presStyleCnt="1"/>
      <dgm:spPr/>
    </dgm:pt>
    <dgm:pt modelId="{AE21DCBC-CAED-9D49-B7DB-2CBD2D3EE214}" type="pres">
      <dgm:prSet presAssocID="{4BAFD7AD-0FAA-6B48-A3B7-266297C19E6E}" presName="extraNode" presStyleLbl="node1" presStyleIdx="0" presStyleCnt="6"/>
      <dgm:spPr/>
    </dgm:pt>
    <dgm:pt modelId="{D200C1A6-1532-B443-88DD-BC314EB0D3C5}" type="pres">
      <dgm:prSet presAssocID="{4BAFD7AD-0FAA-6B48-A3B7-266297C19E6E}" presName="dstNode" presStyleLbl="node1" presStyleIdx="0" presStyleCnt="6"/>
      <dgm:spPr/>
    </dgm:pt>
    <dgm:pt modelId="{75234EE5-171F-D34A-AC24-D07F2BC4C685}" type="pres">
      <dgm:prSet presAssocID="{3C5F9300-7112-9C4C-B4D2-0B1DDA457B39}" presName="text_1" presStyleLbl="node1" presStyleIdx="0" presStyleCnt="6" custScaleY="148794">
        <dgm:presLayoutVars>
          <dgm:bulletEnabled val="1"/>
        </dgm:presLayoutVars>
      </dgm:prSet>
      <dgm:spPr/>
    </dgm:pt>
    <dgm:pt modelId="{2E76AF4C-5EBE-1649-9D85-FFBD05DC00CC}" type="pres">
      <dgm:prSet presAssocID="{3C5F9300-7112-9C4C-B4D2-0B1DDA457B39}" presName="accent_1" presStyleCnt="0"/>
      <dgm:spPr/>
    </dgm:pt>
    <dgm:pt modelId="{8C5BB79A-05E2-7A4D-BE07-95F10AA63E54}" type="pres">
      <dgm:prSet presAssocID="{3C5F9300-7112-9C4C-B4D2-0B1DDA457B39}" presName="accentRepeatNode" presStyleLbl="solidFgAcc1" presStyleIdx="0" presStyleCnt="6"/>
      <dgm:spPr>
        <a:solidFill>
          <a:srgbClr val="5DA1A7"/>
        </a:solidFill>
      </dgm:spPr>
    </dgm:pt>
    <dgm:pt modelId="{8F695FEB-8284-8D47-B1D5-3C6550C1B5A9}" type="pres">
      <dgm:prSet presAssocID="{1AA11AE8-D6B6-FD41-BDF3-AF953A65DC79}" presName="text_2" presStyleLbl="node1" presStyleIdx="1" presStyleCnt="6">
        <dgm:presLayoutVars>
          <dgm:bulletEnabled val="1"/>
        </dgm:presLayoutVars>
      </dgm:prSet>
      <dgm:spPr/>
    </dgm:pt>
    <dgm:pt modelId="{8713E07B-62C9-E34C-9912-CA55BCB387B1}" type="pres">
      <dgm:prSet presAssocID="{1AA11AE8-D6B6-FD41-BDF3-AF953A65DC79}" presName="accent_2" presStyleCnt="0"/>
      <dgm:spPr/>
    </dgm:pt>
    <dgm:pt modelId="{FE04DC37-7E5A-074E-B20C-137407600691}" type="pres">
      <dgm:prSet presAssocID="{1AA11AE8-D6B6-FD41-BDF3-AF953A65DC79}" presName="accentRepeatNode" presStyleLbl="solidFgAcc1" presStyleIdx="1" presStyleCnt="6"/>
      <dgm:spPr>
        <a:solidFill>
          <a:srgbClr val="3A5895"/>
        </a:solidFill>
      </dgm:spPr>
    </dgm:pt>
    <dgm:pt modelId="{BADBD53A-87AE-7F42-9BB0-099DB1F60826}" type="pres">
      <dgm:prSet presAssocID="{042C2B26-3A61-FE43-84BF-767193EB5AE6}" presName="text_3" presStyleLbl="node1" presStyleIdx="2" presStyleCnt="6" custScaleY="170546">
        <dgm:presLayoutVars>
          <dgm:bulletEnabled val="1"/>
        </dgm:presLayoutVars>
      </dgm:prSet>
      <dgm:spPr/>
    </dgm:pt>
    <dgm:pt modelId="{19EC01F2-A4AF-E64E-8E35-382FF3B8E4F9}" type="pres">
      <dgm:prSet presAssocID="{042C2B26-3A61-FE43-84BF-767193EB5AE6}" presName="accent_3" presStyleCnt="0"/>
      <dgm:spPr/>
    </dgm:pt>
    <dgm:pt modelId="{CA7633B7-DC48-9944-A6F1-4BD785675DDF}" type="pres">
      <dgm:prSet presAssocID="{042C2B26-3A61-FE43-84BF-767193EB5AE6}" presName="accentRepeatNode" presStyleLbl="solidFgAcc1" presStyleIdx="2" presStyleCnt="6"/>
      <dgm:spPr>
        <a:solidFill>
          <a:srgbClr val="5DA1A7"/>
        </a:solidFill>
      </dgm:spPr>
    </dgm:pt>
    <dgm:pt modelId="{A7F0DF05-0D85-D942-9FE8-054048E4162C}" type="pres">
      <dgm:prSet presAssocID="{509D2A1E-140A-F046-839D-BA95922B8893}" presName="text_4" presStyleLbl="node1" presStyleIdx="3" presStyleCnt="6">
        <dgm:presLayoutVars>
          <dgm:bulletEnabled val="1"/>
        </dgm:presLayoutVars>
      </dgm:prSet>
      <dgm:spPr/>
    </dgm:pt>
    <dgm:pt modelId="{FF6722C6-6791-7846-88D6-96E94C55878F}" type="pres">
      <dgm:prSet presAssocID="{509D2A1E-140A-F046-839D-BA95922B8893}" presName="accent_4" presStyleCnt="0"/>
      <dgm:spPr/>
    </dgm:pt>
    <dgm:pt modelId="{B96C97E9-AA75-F944-B056-3E6B6C54DCAF}" type="pres">
      <dgm:prSet presAssocID="{509D2A1E-140A-F046-839D-BA95922B8893}" presName="accentRepeatNode" presStyleLbl="solidFgAcc1" presStyleIdx="3" presStyleCnt="6"/>
      <dgm:spPr>
        <a:solidFill>
          <a:srgbClr val="4A9BA6"/>
        </a:solidFill>
      </dgm:spPr>
    </dgm:pt>
    <dgm:pt modelId="{032335D3-0F6A-8740-9FBD-F60FFD2128E0}" type="pres">
      <dgm:prSet presAssocID="{0610FD77-9D7F-8F47-8A78-5669CA6391C8}" presName="text_5" presStyleLbl="node1" presStyleIdx="4" presStyleCnt="6">
        <dgm:presLayoutVars>
          <dgm:bulletEnabled val="1"/>
        </dgm:presLayoutVars>
      </dgm:prSet>
      <dgm:spPr/>
    </dgm:pt>
    <dgm:pt modelId="{F960CC36-D91A-8444-A16D-259E0E2207DD}" type="pres">
      <dgm:prSet presAssocID="{0610FD77-9D7F-8F47-8A78-5669CA6391C8}" presName="accent_5" presStyleCnt="0"/>
      <dgm:spPr/>
    </dgm:pt>
    <dgm:pt modelId="{6BC38759-8AEA-CA4A-B2C8-6919434DC42C}" type="pres">
      <dgm:prSet presAssocID="{0610FD77-9D7F-8F47-8A78-5669CA6391C8}" presName="accentRepeatNode" presStyleLbl="solidFgAcc1" presStyleIdx="4" presStyleCnt="6"/>
      <dgm:spPr>
        <a:solidFill>
          <a:srgbClr val="3A5895"/>
        </a:solidFill>
      </dgm:spPr>
    </dgm:pt>
    <dgm:pt modelId="{599D329B-E208-7047-8AE0-4F8D7D2A4478}" type="pres">
      <dgm:prSet presAssocID="{A89B6ED1-CB9C-5E4C-8062-B01A3AB98647}" presName="text_6" presStyleLbl="node1" presStyleIdx="5" presStyleCnt="6">
        <dgm:presLayoutVars>
          <dgm:bulletEnabled val="1"/>
        </dgm:presLayoutVars>
      </dgm:prSet>
      <dgm:spPr/>
    </dgm:pt>
    <dgm:pt modelId="{146256B8-BF7C-8749-9F61-3B34A0FE2212}" type="pres">
      <dgm:prSet presAssocID="{A89B6ED1-CB9C-5E4C-8062-B01A3AB98647}" presName="accent_6" presStyleCnt="0"/>
      <dgm:spPr/>
    </dgm:pt>
    <dgm:pt modelId="{18587F8A-3EF0-F940-BE28-C4739AA28FEE}" type="pres">
      <dgm:prSet presAssocID="{A89B6ED1-CB9C-5E4C-8062-B01A3AB98647}" presName="accentRepeatNode" presStyleLbl="solidFgAcc1" presStyleIdx="5" presStyleCnt="6"/>
      <dgm:spPr>
        <a:solidFill>
          <a:schemeClr val="accent5">
            <a:lumMod val="75000"/>
          </a:schemeClr>
        </a:solidFill>
      </dgm:spPr>
    </dgm:pt>
  </dgm:ptLst>
  <dgm:cxnLst>
    <dgm:cxn modelId="{F76B0F09-4AE6-2148-A7B5-912974B3AFB2}" type="presOf" srcId="{509D2A1E-140A-F046-839D-BA95922B8893}" destId="{A7F0DF05-0D85-D942-9FE8-054048E4162C}" srcOrd="0" destOrd="0" presId="urn:microsoft.com/office/officeart/2008/layout/VerticalCurvedList"/>
    <dgm:cxn modelId="{9958A627-A518-9044-9171-D2B0677D791C}" type="presOf" srcId="{1AA11AE8-D6B6-FD41-BDF3-AF953A65DC79}" destId="{8F695FEB-8284-8D47-B1D5-3C6550C1B5A9}" srcOrd="0" destOrd="0" presId="urn:microsoft.com/office/officeart/2008/layout/VerticalCurvedList"/>
    <dgm:cxn modelId="{5D98F242-AF1E-8849-9675-2D91B91F1B28}" type="presOf" srcId="{A89B6ED1-CB9C-5E4C-8062-B01A3AB98647}" destId="{599D329B-E208-7047-8AE0-4F8D7D2A4478}" srcOrd="0" destOrd="0" presId="urn:microsoft.com/office/officeart/2008/layout/VerticalCurvedList"/>
    <dgm:cxn modelId="{AAEB5047-F86D-1347-9FF1-6D5B0761B750}" type="presOf" srcId="{0610FD77-9D7F-8F47-8A78-5669CA6391C8}" destId="{032335D3-0F6A-8740-9FBD-F60FFD2128E0}" srcOrd="0" destOrd="0" presId="urn:microsoft.com/office/officeart/2008/layout/VerticalCurvedList"/>
    <dgm:cxn modelId="{622BCE4C-E5D0-B846-8517-0F3B8FF5D1E1}" type="presOf" srcId="{3C5F9300-7112-9C4C-B4D2-0B1DDA457B39}" destId="{75234EE5-171F-D34A-AC24-D07F2BC4C685}" srcOrd="0" destOrd="0" presId="urn:microsoft.com/office/officeart/2008/layout/VerticalCurvedList"/>
    <dgm:cxn modelId="{BF9C8455-4E07-2F4B-8B9B-81650581B292}" type="presOf" srcId="{042C2B26-3A61-FE43-84BF-767193EB5AE6}" destId="{BADBD53A-87AE-7F42-9BB0-099DB1F60826}" srcOrd="0" destOrd="0" presId="urn:microsoft.com/office/officeart/2008/layout/VerticalCurvedList"/>
    <dgm:cxn modelId="{868BF759-A1F2-0043-B6DD-B009A2C8D6FD}" srcId="{4BAFD7AD-0FAA-6B48-A3B7-266297C19E6E}" destId="{3C5F9300-7112-9C4C-B4D2-0B1DDA457B39}" srcOrd="0" destOrd="0" parTransId="{4C8604EF-EEB7-B84A-BFAE-D43FEA3ADFC6}" sibTransId="{D8B99AC7-E9AF-DB4F-98C6-BE1136629F9F}"/>
    <dgm:cxn modelId="{437AB166-CB6D-3D46-AE45-999CDD4F0460}" srcId="{4BAFD7AD-0FAA-6B48-A3B7-266297C19E6E}" destId="{509D2A1E-140A-F046-839D-BA95922B8893}" srcOrd="3" destOrd="0" parTransId="{6E002A5C-C6C7-F440-A4AB-3182CBE67535}" sibTransId="{DE6CE736-A338-A843-A605-C61FF86A29A7}"/>
    <dgm:cxn modelId="{BE17357C-7AD1-D24C-85C9-E851952AA9B9}" srcId="{4BAFD7AD-0FAA-6B48-A3B7-266297C19E6E}" destId="{1AA11AE8-D6B6-FD41-BDF3-AF953A65DC79}" srcOrd="1" destOrd="0" parTransId="{DC69156F-8E12-0642-8142-8C65C6082A6A}" sibTransId="{B68FF443-7328-CE48-82CE-2F270EA3B3D6}"/>
    <dgm:cxn modelId="{6248358E-1334-9744-B1BB-7A1E99212151}" srcId="{4BAFD7AD-0FAA-6B48-A3B7-266297C19E6E}" destId="{042C2B26-3A61-FE43-84BF-767193EB5AE6}" srcOrd="2" destOrd="0" parTransId="{2819BEE8-8E13-8F4F-910D-001DFFAC2BED}" sibTransId="{4CC20257-C0E9-E541-A464-B1EA925E2821}"/>
    <dgm:cxn modelId="{86ECB2A1-DD8C-1D40-9953-89A244423ACF}" type="presOf" srcId="{D8B99AC7-E9AF-DB4F-98C6-BE1136629F9F}" destId="{6F56BECA-E703-F543-A453-A90FA6E70909}" srcOrd="0" destOrd="0" presId="urn:microsoft.com/office/officeart/2008/layout/VerticalCurvedList"/>
    <dgm:cxn modelId="{008B81A9-0A61-CE46-BA29-014FC0953DED}" srcId="{4BAFD7AD-0FAA-6B48-A3B7-266297C19E6E}" destId="{A89B6ED1-CB9C-5E4C-8062-B01A3AB98647}" srcOrd="5" destOrd="0" parTransId="{4E67A7D1-5C0D-E540-93FE-63942CEED35B}" sibTransId="{24C0A4AB-4E34-9D4C-9F35-2AD0D476899B}"/>
    <dgm:cxn modelId="{832417E0-5CA0-134F-AAEB-AF8D11527A83}" type="presOf" srcId="{4BAFD7AD-0FAA-6B48-A3B7-266297C19E6E}" destId="{70145ED7-F35B-8A4C-90FE-94F7CF7723F4}" srcOrd="0" destOrd="0" presId="urn:microsoft.com/office/officeart/2008/layout/VerticalCurvedList"/>
    <dgm:cxn modelId="{E380BFE7-973E-4D4A-B05E-7D403BB03792}" srcId="{4BAFD7AD-0FAA-6B48-A3B7-266297C19E6E}" destId="{0610FD77-9D7F-8F47-8A78-5669CA6391C8}" srcOrd="4" destOrd="0" parTransId="{63A3250B-9127-F946-B961-F2F19C1320DE}" sibTransId="{C11869E5-A97E-F649-871F-3473095C0798}"/>
    <dgm:cxn modelId="{AB938E7D-19BB-EF4C-8D7B-7744A592409C}" type="presParOf" srcId="{70145ED7-F35B-8A4C-90FE-94F7CF7723F4}" destId="{FB5C580A-D25D-6449-A99D-4B5123815F8F}" srcOrd="0" destOrd="0" presId="urn:microsoft.com/office/officeart/2008/layout/VerticalCurvedList"/>
    <dgm:cxn modelId="{C51674B2-0740-8548-A0F1-A3CEAC1565CB}" type="presParOf" srcId="{FB5C580A-D25D-6449-A99D-4B5123815F8F}" destId="{BCE4D342-0B0B-104C-9D2D-9FC9C072ABC8}" srcOrd="0" destOrd="0" presId="urn:microsoft.com/office/officeart/2008/layout/VerticalCurvedList"/>
    <dgm:cxn modelId="{781090DF-C582-CF4A-A393-C9398AD905DE}" type="presParOf" srcId="{BCE4D342-0B0B-104C-9D2D-9FC9C072ABC8}" destId="{79F5DEB4-9171-324F-96E8-F657E97AAECE}" srcOrd="0" destOrd="0" presId="urn:microsoft.com/office/officeart/2008/layout/VerticalCurvedList"/>
    <dgm:cxn modelId="{B66D3DA2-7F46-114F-9856-38DE845181BF}" type="presParOf" srcId="{BCE4D342-0B0B-104C-9D2D-9FC9C072ABC8}" destId="{6F56BECA-E703-F543-A453-A90FA6E70909}" srcOrd="1" destOrd="0" presId="urn:microsoft.com/office/officeart/2008/layout/VerticalCurvedList"/>
    <dgm:cxn modelId="{2AEBC0F5-EE31-D64C-854D-AD8637FCAB19}" type="presParOf" srcId="{BCE4D342-0B0B-104C-9D2D-9FC9C072ABC8}" destId="{AE21DCBC-CAED-9D49-B7DB-2CBD2D3EE214}" srcOrd="2" destOrd="0" presId="urn:microsoft.com/office/officeart/2008/layout/VerticalCurvedList"/>
    <dgm:cxn modelId="{6F2491B4-B6DE-164A-9542-D8BF5B4AB1CE}" type="presParOf" srcId="{BCE4D342-0B0B-104C-9D2D-9FC9C072ABC8}" destId="{D200C1A6-1532-B443-88DD-BC314EB0D3C5}" srcOrd="3" destOrd="0" presId="urn:microsoft.com/office/officeart/2008/layout/VerticalCurvedList"/>
    <dgm:cxn modelId="{F3507D8B-78F1-7B40-AED6-9DB8FE5CCD9F}" type="presParOf" srcId="{FB5C580A-D25D-6449-A99D-4B5123815F8F}" destId="{75234EE5-171F-D34A-AC24-D07F2BC4C685}" srcOrd="1" destOrd="0" presId="urn:microsoft.com/office/officeart/2008/layout/VerticalCurvedList"/>
    <dgm:cxn modelId="{37803977-3293-0B41-8459-679863D3EA10}" type="presParOf" srcId="{FB5C580A-D25D-6449-A99D-4B5123815F8F}" destId="{2E76AF4C-5EBE-1649-9D85-FFBD05DC00CC}" srcOrd="2" destOrd="0" presId="urn:microsoft.com/office/officeart/2008/layout/VerticalCurvedList"/>
    <dgm:cxn modelId="{D01E12FF-F721-D640-90E2-F55626D69327}" type="presParOf" srcId="{2E76AF4C-5EBE-1649-9D85-FFBD05DC00CC}" destId="{8C5BB79A-05E2-7A4D-BE07-95F10AA63E54}" srcOrd="0" destOrd="0" presId="urn:microsoft.com/office/officeart/2008/layout/VerticalCurvedList"/>
    <dgm:cxn modelId="{A819B708-FCB1-A24E-B307-A79DF1229196}" type="presParOf" srcId="{FB5C580A-D25D-6449-A99D-4B5123815F8F}" destId="{8F695FEB-8284-8D47-B1D5-3C6550C1B5A9}" srcOrd="3" destOrd="0" presId="urn:microsoft.com/office/officeart/2008/layout/VerticalCurvedList"/>
    <dgm:cxn modelId="{C56B5040-FC4A-8146-8D3B-26E11366CFBC}" type="presParOf" srcId="{FB5C580A-D25D-6449-A99D-4B5123815F8F}" destId="{8713E07B-62C9-E34C-9912-CA55BCB387B1}" srcOrd="4" destOrd="0" presId="urn:microsoft.com/office/officeart/2008/layout/VerticalCurvedList"/>
    <dgm:cxn modelId="{C8C01EC8-EB74-B04D-B8AE-E3F950A224DA}" type="presParOf" srcId="{8713E07B-62C9-E34C-9912-CA55BCB387B1}" destId="{FE04DC37-7E5A-074E-B20C-137407600691}" srcOrd="0" destOrd="0" presId="urn:microsoft.com/office/officeart/2008/layout/VerticalCurvedList"/>
    <dgm:cxn modelId="{371A01EF-F079-8644-89AB-2D41B23351F4}" type="presParOf" srcId="{FB5C580A-D25D-6449-A99D-4B5123815F8F}" destId="{BADBD53A-87AE-7F42-9BB0-099DB1F60826}" srcOrd="5" destOrd="0" presId="urn:microsoft.com/office/officeart/2008/layout/VerticalCurvedList"/>
    <dgm:cxn modelId="{4304C4D7-62B4-2B45-B4EB-0EDA15E280CF}" type="presParOf" srcId="{FB5C580A-D25D-6449-A99D-4B5123815F8F}" destId="{19EC01F2-A4AF-E64E-8E35-382FF3B8E4F9}" srcOrd="6" destOrd="0" presId="urn:microsoft.com/office/officeart/2008/layout/VerticalCurvedList"/>
    <dgm:cxn modelId="{520E73B4-41BF-CE46-9E1F-9D784FC9DA8D}" type="presParOf" srcId="{19EC01F2-A4AF-E64E-8E35-382FF3B8E4F9}" destId="{CA7633B7-DC48-9944-A6F1-4BD785675DDF}" srcOrd="0" destOrd="0" presId="urn:microsoft.com/office/officeart/2008/layout/VerticalCurvedList"/>
    <dgm:cxn modelId="{0D6AB428-797D-4F4E-8151-01337C83E21A}" type="presParOf" srcId="{FB5C580A-D25D-6449-A99D-4B5123815F8F}" destId="{A7F0DF05-0D85-D942-9FE8-054048E4162C}" srcOrd="7" destOrd="0" presId="urn:microsoft.com/office/officeart/2008/layout/VerticalCurvedList"/>
    <dgm:cxn modelId="{ACB85EB4-7F71-294F-8CF1-A90CBD938495}" type="presParOf" srcId="{FB5C580A-D25D-6449-A99D-4B5123815F8F}" destId="{FF6722C6-6791-7846-88D6-96E94C55878F}" srcOrd="8" destOrd="0" presId="urn:microsoft.com/office/officeart/2008/layout/VerticalCurvedList"/>
    <dgm:cxn modelId="{461C1DE8-3873-D34A-9256-74A6059E5736}" type="presParOf" srcId="{FF6722C6-6791-7846-88D6-96E94C55878F}" destId="{B96C97E9-AA75-F944-B056-3E6B6C54DCAF}" srcOrd="0" destOrd="0" presId="urn:microsoft.com/office/officeart/2008/layout/VerticalCurvedList"/>
    <dgm:cxn modelId="{58E68ECC-77C2-DA4F-BA72-44331AE9EA4B}" type="presParOf" srcId="{FB5C580A-D25D-6449-A99D-4B5123815F8F}" destId="{032335D3-0F6A-8740-9FBD-F60FFD2128E0}" srcOrd="9" destOrd="0" presId="urn:microsoft.com/office/officeart/2008/layout/VerticalCurvedList"/>
    <dgm:cxn modelId="{95EA5B92-2AD8-F249-B5D3-C884C6C33BA1}" type="presParOf" srcId="{FB5C580A-D25D-6449-A99D-4B5123815F8F}" destId="{F960CC36-D91A-8444-A16D-259E0E2207DD}" srcOrd="10" destOrd="0" presId="urn:microsoft.com/office/officeart/2008/layout/VerticalCurvedList"/>
    <dgm:cxn modelId="{C40C2612-6C4F-3948-AD61-5D054769BEA3}" type="presParOf" srcId="{F960CC36-D91A-8444-A16D-259E0E2207DD}" destId="{6BC38759-8AEA-CA4A-B2C8-6919434DC42C}" srcOrd="0" destOrd="0" presId="urn:microsoft.com/office/officeart/2008/layout/VerticalCurvedList"/>
    <dgm:cxn modelId="{54D96CE7-91C9-5640-9702-E8E81C1FF711}" type="presParOf" srcId="{FB5C580A-D25D-6449-A99D-4B5123815F8F}" destId="{599D329B-E208-7047-8AE0-4F8D7D2A4478}" srcOrd="11" destOrd="0" presId="urn:microsoft.com/office/officeart/2008/layout/VerticalCurvedList"/>
    <dgm:cxn modelId="{4A33B292-4E9D-D148-BD98-12BD9C814A67}" type="presParOf" srcId="{FB5C580A-D25D-6449-A99D-4B5123815F8F}" destId="{146256B8-BF7C-8749-9F61-3B34A0FE2212}" srcOrd="12" destOrd="0" presId="urn:microsoft.com/office/officeart/2008/layout/VerticalCurvedList"/>
    <dgm:cxn modelId="{634DA6D6-713F-064A-8098-AF757F1AB54D}" type="presParOf" srcId="{146256B8-BF7C-8749-9F61-3B34A0FE2212}" destId="{18587F8A-3EF0-F940-BE28-C4739AA28F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6BECA-E703-F543-A453-A90FA6E70909}">
      <dsp:nvSpPr>
        <dsp:cNvPr id="0" name=""/>
        <dsp:cNvSpPr/>
      </dsp:nvSpPr>
      <dsp:spPr>
        <a:xfrm>
          <a:off x="-5805715" y="-888569"/>
          <a:ext cx="6911847" cy="6911847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34EE5-171F-D34A-AC24-D07F2BC4C685}">
      <dsp:nvSpPr>
        <dsp:cNvPr id="0" name=""/>
        <dsp:cNvSpPr/>
      </dsp:nvSpPr>
      <dsp:spPr>
        <a:xfrm>
          <a:off x="412105" y="138507"/>
          <a:ext cx="5400782" cy="8043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290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Broad</a:t>
          </a:r>
          <a:r>
            <a:rPr lang="en-US" sz="1600" b="1" kern="1200" baseline="0" dirty="0"/>
            <a:t> geographical scope </a:t>
          </a:r>
          <a:r>
            <a:rPr lang="mr-IN" sz="1600" b="0" kern="1200" baseline="0" dirty="0"/>
            <a:t>–</a:t>
          </a:r>
          <a:r>
            <a:rPr lang="en-US" sz="1600" b="0" kern="1200" baseline="0" dirty="0"/>
            <a:t> up to 130 countries covered in MPP </a:t>
          </a:r>
          <a:r>
            <a:rPr lang="en-US" sz="1600" b="0" kern="1200" baseline="0" dirty="0" err="1"/>
            <a:t>licences</a:t>
          </a:r>
          <a:r>
            <a:rPr lang="en-US" sz="1600" b="0" kern="1200" baseline="0" dirty="0"/>
            <a:t>, including large number of middle-income countries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412105" y="138507"/>
        <a:ext cx="5400782" cy="804353"/>
      </dsp:txXfrm>
    </dsp:sp>
    <dsp:sp modelId="{8C5BB79A-05E2-7A4D-BE07-95F10AA63E54}">
      <dsp:nvSpPr>
        <dsp:cNvPr id="0" name=""/>
        <dsp:cNvSpPr/>
      </dsp:nvSpPr>
      <dsp:spPr>
        <a:xfrm>
          <a:off x="74241" y="202820"/>
          <a:ext cx="675727" cy="675727"/>
        </a:xfrm>
        <a:prstGeom prst="ellipse">
          <a:avLst/>
        </a:prstGeom>
        <a:solidFill>
          <a:srgbClr val="5DA1A7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95FEB-8284-8D47-B1D5-3C6550C1B5A9}">
      <dsp:nvSpPr>
        <dsp:cNvPr id="0" name=""/>
        <dsp:cNvSpPr/>
      </dsp:nvSpPr>
      <dsp:spPr>
        <a:xfrm>
          <a:off x="856771" y="1081164"/>
          <a:ext cx="4956116" cy="5405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29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Transparent</a:t>
          </a:r>
          <a:r>
            <a:rPr lang="en-US" sz="1600" b="0" kern="1200" dirty="0"/>
            <a:t> </a:t>
          </a:r>
          <a:r>
            <a:rPr lang="mr-IN" sz="1600" b="0" kern="1200" dirty="0"/>
            <a:t>–</a:t>
          </a:r>
          <a:r>
            <a:rPr lang="en-US" sz="1600" b="0" kern="1200" dirty="0"/>
            <a:t> all </a:t>
          </a:r>
          <a:r>
            <a:rPr lang="en-US" sz="1600" b="0" kern="1200" dirty="0" err="1"/>
            <a:t>licences</a:t>
          </a:r>
          <a:r>
            <a:rPr lang="en-US" sz="1600" b="0" kern="1200" dirty="0"/>
            <a:t> are public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856771" y="1081164"/>
        <a:ext cx="4956116" cy="540582"/>
      </dsp:txXfrm>
    </dsp:sp>
    <dsp:sp modelId="{FE04DC37-7E5A-074E-B20C-137407600691}">
      <dsp:nvSpPr>
        <dsp:cNvPr id="0" name=""/>
        <dsp:cNvSpPr/>
      </dsp:nvSpPr>
      <dsp:spPr>
        <a:xfrm>
          <a:off x="518907" y="1013591"/>
          <a:ext cx="675727" cy="675727"/>
        </a:xfrm>
        <a:prstGeom prst="ellipse">
          <a:avLst/>
        </a:prstGeom>
        <a:solidFill>
          <a:srgbClr val="3A5895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BD53A-87AE-7F42-9BB0-099DB1F60826}">
      <dsp:nvSpPr>
        <dsp:cNvPr id="0" name=""/>
        <dsp:cNvSpPr/>
      </dsp:nvSpPr>
      <dsp:spPr>
        <a:xfrm>
          <a:off x="1060105" y="1701255"/>
          <a:ext cx="4752781" cy="9219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29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Non-exclusive</a:t>
          </a:r>
          <a:r>
            <a:rPr lang="en-US" sz="1600" b="1" kern="1200" baseline="0" dirty="0"/>
            <a:t> </a:t>
          </a:r>
          <a:r>
            <a:rPr lang="en-US" sz="1600" b="0" kern="1200" baseline="0" dirty="0"/>
            <a:t>to encourage competition; licensees selected through rigorous expression of interest process</a:t>
          </a:r>
          <a:endParaRPr lang="en-US" sz="1600" b="0" kern="1200" dirty="0"/>
        </a:p>
      </dsp:txBody>
      <dsp:txXfrm>
        <a:off x="1060105" y="1701255"/>
        <a:ext cx="4752781" cy="921941"/>
      </dsp:txXfrm>
    </dsp:sp>
    <dsp:sp modelId="{CA7633B7-DC48-9944-A6F1-4BD785675DDF}">
      <dsp:nvSpPr>
        <dsp:cNvPr id="0" name=""/>
        <dsp:cNvSpPr/>
      </dsp:nvSpPr>
      <dsp:spPr>
        <a:xfrm>
          <a:off x="722242" y="1824361"/>
          <a:ext cx="675727" cy="675727"/>
        </a:xfrm>
        <a:prstGeom prst="ellipse">
          <a:avLst/>
        </a:prstGeom>
        <a:solidFill>
          <a:srgbClr val="5DA1A7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0DF05-0D85-D942-9FE8-054048E4162C}">
      <dsp:nvSpPr>
        <dsp:cNvPr id="0" name=""/>
        <dsp:cNvSpPr/>
      </dsp:nvSpPr>
      <dsp:spPr>
        <a:xfrm>
          <a:off x="1060105" y="2702191"/>
          <a:ext cx="4752781" cy="5405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29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Strict quality</a:t>
          </a:r>
          <a:r>
            <a:rPr lang="en-US" sz="1600" b="1" kern="1200" baseline="0" dirty="0"/>
            <a:t> assurance </a:t>
          </a:r>
          <a:r>
            <a:rPr lang="en-US" sz="1600" b="0" kern="1200" baseline="0" dirty="0"/>
            <a:t>(WHO PQ, SRA or ERP)</a:t>
          </a:r>
          <a:endParaRPr lang="en-US" sz="1600" b="0" kern="1200" dirty="0"/>
        </a:p>
      </dsp:txBody>
      <dsp:txXfrm>
        <a:off x="1060105" y="2702191"/>
        <a:ext cx="4752781" cy="540582"/>
      </dsp:txXfrm>
    </dsp:sp>
    <dsp:sp modelId="{B96C97E9-AA75-F944-B056-3E6B6C54DCAF}">
      <dsp:nvSpPr>
        <dsp:cNvPr id="0" name=""/>
        <dsp:cNvSpPr/>
      </dsp:nvSpPr>
      <dsp:spPr>
        <a:xfrm>
          <a:off x="722242" y="2634618"/>
          <a:ext cx="675727" cy="675727"/>
        </a:xfrm>
        <a:prstGeom prst="ellipse">
          <a:avLst/>
        </a:prstGeom>
        <a:solidFill>
          <a:srgbClr val="4A9BA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335D3-0F6A-8740-9FBD-F60FFD2128E0}">
      <dsp:nvSpPr>
        <dsp:cNvPr id="0" name=""/>
        <dsp:cNvSpPr/>
      </dsp:nvSpPr>
      <dsp:spPr>
        <a:xfrm>
          <a:off x="856771" y="3512961"/>
          <a:ext cx="4956116" cy="5405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29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Faclitate</a:t>
          </a:r>
          <a:r>
            <a:rPr lang="en-US" sz="1600" b="1" kern="1200" dirty="0"/>
            <a:t> development </a:t>
          </a:r>
          <a:r>
            <a:rPr lang="en-US" sz="1600" b="0" kern="1200" dirty="0"/>
            <a:t>of new fixed dose combinations and </a:t>
          </a:r>
          <a:r>
            <a:rPr lang="en-US" sz="1600" b="0" kern="1200" dirty="0" err="1"/>
            <a:t>paediatric</a:t>
          </a:r>
          <a:r>
            <a:rPr lang="en-US" sz="1600" b="0" kern="1200" dirty="0"/>
            <a:t> formulations</a:t>
          </a:r>
        </a:p>
      </dsp:txBody>
      <dsp:txXfrm>
        <a:off x="856771" y="3512961"/>
        <a:ext cx="4956116" cy="540582"/>
      </dsp:txXfrm>
    </dsp:sp>
    <dsp:sp modelId="{6BC38759-8AEA-CA4A-B2C8-6919434DC42C}">
      <dsp:nvSpPr>
        <dsp:cNvPr id="0" name=""/>
        <dsp:cNvSpPr/>
      </dsp:nvSpPr>
      <dsp:spPr>
        <a:xfrm>
          <a:off x="518907" y="3445389"/>
          <a:ext cx="675727" cy="675727"/>
        </a:xfrm>
        <a:prstGeom prst="ellipse">
          <a:avLst/>
        </a:prstGeom>
        <a:solidFill>
          <a:srgbClr val="3A5895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D329B-E208-7047-8AE0-4F8D7D2A4478}">
      <dsp:nvSpPr>
        <dsp:cNvPr id="0" name=""/>
        <dsp:cNvSpPr/>
      </dsp:nvSpPr>
      <dsp:spPr>
        <a:xfrm>
          <a:off x="412105" y="4323732"/>
          <a:ext cx="5400782" cy="5405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29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Complementary</a:t>
          </a:r>
          <a:r>
            <a:rPr lang="en-US" sz="1600" b="0" kern="1200" dirty="0"/>
            <a:t> to other access programs and strategies</a:t>
          </a:r>
        </a:p>
      </dsp:txBody>
      <dsp:txXfrm>
        <a:off x="412105" y="4323732"/>
        <a:ext cx="5400782" cy="540582"/>
      </dsp:txXfrm>
    </dsp:sp>
    <dsp:sp modelId="{18587F8A-3EF0-F940-BE28-C4739AA28FEE}">
      <dsp:nvSpPr>
        <dsp:cNvPr id="0" name=""/>
        <dsp:cNvSpPr/>
      </dsp:nvSpPr>
      <dsp:spPr>
        <a:xfrm>
          <a:off x="74241" y="4256159"/>
          <a:ext cx="675727" cy="675727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F8DE0-38D9-4044-963D-6C2643368A2A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BDD4A-00B0-5F40-9767-BAE54D2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31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DBDAAC-F46C-5944-851F-99392BC873EA}" type="datetimeFigureOut">
              <a:rPr lang="en-US"/>
              <a:pPr>
                <a:defRPr/>
              </a:pPr>
              <a:t>7/24/18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ECA678-2983-4745-B8ED-8210676F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1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97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16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97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CA678-2983-4745-B8ED-8210676F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81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CA678-2983-4745-B8ED-8210676F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038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CA678-2983-4745-B8ED-8210676F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806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CA678-2983-4745-B8ED-8210676F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54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CA678-2983-4745-B8ED-8210676F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238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6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CA678-2983-4745-B8ED-8210676F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840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CA678-2983-4745-B8ED-8210676F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66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0799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54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CA678-2983-4745-B8ED-8210676F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296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CA678-2983-4745-B8ED-8210676F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2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0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1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CA678-2983-4745-B8ED-8210676F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42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2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4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6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99" y="1524000"/>
            <a:ext cx="8043701" cy="4603751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Master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0" y="195655"/>
            <a:ext cx="6924675" cy="57207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Master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6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524000"/>
            <a:ext cx="7886701" cy="48387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Master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1675" y="195655"/>
            <a:ext cx="6915150" cy="57207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Master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1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PP-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0" y="2647949"/>
            <a:ext cx="6667500" cy="1114425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rgbClr val="F2F9FB"/>
                </a:solidFill>
                <a:latin typeface="Calibri" pitchFamily="34" charset="0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700" y="3886200"/>
            <a:ext cx="66675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F2F9FB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2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F721-8C6F-8E4A-8A53-EBEB1F43B6B9}" type="datetimeFigureOut">
              <a:rPr lang="en-US"/>
              <a:pPr>
                <a:defRPr/>
              </a:pPr>
              <a:t>7/24/18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8C597-EBF0-2644-9B80-310A1A404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8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jet_1-PPT_MPP-8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77098"/>
          </a:xfrm>
          <a:prstGeom prst="rect">
            <a:avLst/>
          </a:prstGeom>
        </p:spPr>
      </p:pic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8300" y="1600200"/>
            <a:ext cx="8318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2" name="Title Placeholder 6"/>
          <p:cNvSpPr>
            <a:spLocks noGrp="1"/>
          </p:cNvSpPr>
          <p:nvPr>
            <p:ph type="title"/>
          </p:nvPr>
        </p:nvSpPr>
        <p:spPr bwMode="auto">
          <a:xfrm>
            <a:off x="1952625" y="194473"/>
            <a:ext cx="69246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2400" kern="1200" cap="none" baseline="0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espatentpool.org/uploads/2018/06/Final-MPP-Statemen.pdf" TargetMode="External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122744" y="2627589"/>
            <a:ext cx="7335456" cy="2140941"/>
          </a:xfrm>
        </p:spPr>
        <p:txBody>
          <a:bodyPr/>
          <a:lstStyle/>
          <a:p>
            <a:r>
              <a:rPr lang="en-US" b="1" cap="none" dirty="0"/>
              <a:t>Accelerating Access to new WHO-Recommended </a:t>
            </a:r>
            <a:r>
              <a:rPr lang="en-US" b="1" dirty="0"/>
              <a:t>G</a:t>
            </a:r>
            <a:r>
              <a:rPr lang="en-US" b="1" cap="none" dirty="0"/>
              <a:t>eneric </a:t>
            </a:r>
            <a:r>
              <a:rPr lang="en-US" b="1" dirty="0"/>
              <a:t>M</a:t>
            </a:r>
            <a:r>
              <a:rPr lang="en-US" b="1" cap="none" dirty="0"/>
              <a:t>edicines and Formulations</a:t>
            </a:r>
            <a:br>
              <a:rPr lang="en-GB" sz="2400" cap="none" dirty="0"/>
            </a:br>
            <a:br>
              <a:rPr lang="en-GB" sz="2400" cap="none" dirty="0"/>
            </a:br>
            <a:r>
              <a:rPr lang="en-GB" sz="2400" cap="none" dirty="0"/>
              <a:t>Esteban Burrone and </a:t>
            </a:r>
            <a:r>
              <a:rPr lang="en-GB" sz="2400" cap="none" dirty="0" err="1"/>
              <a:t>Aastha</a:t>
            </a:r>
            <a:r>
              <a:rPr lang="en-GB" sz="2400" cap="none" dirty="0"/>
              <a:t> Gupta</a:t>
            </a:r>
            <a:br>
              <a:rPr lang="en-GB" sz="2400" cap="none" dirty="0"/>
            </a:br>
            <a:r>
              <a:rPr lang="en-GB" sz="2400" cap="none" dirty="0"/>
              <a:t>Medicines Patent Pool</a:t>
            </a:r>
            <a:br>
              <a:rPr lang="en-GB" sz="2400" cap="none" dirty="0"/>
            </a:br>
            <a:br>
              <a:rPr lang="en-GB" sz="2400" cap="none" dirty="0"/>
            </a:br>
            <a:r>
              <a:rPr lang="en-GB" sz="2000" dirty="0">
                <a:solidFill>
                  <a:schemeClr val="bg1"/>
                </a:solidFill>
              </a:rPr>
              <a:t>July </a:t>
            </a:r>
            <a:r>
              <a:rPr lang="en-GB" sz="2000" cap="none" dirty="0">
                <a:solidFill>
                  <a:schemeClr val="bg1"/>
                </a:solidFill>
              </a:rPr>
              <a:t>2018</a:t>
            </a:r>
            <a:endParaRPr lang="en-GB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0" descr="http://www.microlabsltd.com/images/logo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" name="AutoShape 2" descr="Image result for abbvi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4" descr="Image result for abbvi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AutoShape 7" descr="Image result for bms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AutoShape 10" descr="Image result for gilead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AutoShape 13" descr="Image result for merck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17" descr="Image result for viiv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Rounded Rectangle 29"/>
          <p:cNvSpPr/>
          <p:nvPr/>
        </p:nvSpPr>
        <p:spPr>
          <a:xfrm>
            <a:off x="2552902" y="1152411"/>
            <a:ext cx="2009304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Atazanavir</a:t>
            </a:r>
          </a:p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Daclatasvir (HCV)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43155" y="1039513"/>
            <a:ext cx="1621301" cy="212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49776" y="1152412"/>
            <a:ext cx="2224805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Lopinavir</a:t>
            </a:r>
          </a:p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Ritonavir</a:t>
            </a: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(separate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paediatrics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adults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licences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7" name="Picture 5" descr="C:\Users\agupta\Desktop\downloa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57" y="931718"/>
            <a:ext cx="1212990" cy="346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agupta\Desktop\downlo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895" y="969003"/>
            <a:ext cx="1522683" cy="348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32"/>
          <p:cNvSpPr/>
          <p:nvPr/>
        </p:nvSpPr>
        <p:spPr>
          <a:xfrm>
            <a:off x="6863622" y="1162140"/>
            <a:ext cx="2224805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  <a:cs typeface="Calibri" panose="020F0502020204030204" pitchFamily="34" charset="0"/>
              </a:rPr>
              <a:t>Bictegravir</a:t>
            </a:r>
            <a:endParaRPr lang="en-US" sz="12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  <a:cs typeface="Calibri" panose="020F0502020204030204" pitchFamily="34" charset="0"/>
              </a:rPr>
              <a:t>Cobicistat</a:t>
            </a:r>
            <a:endParaRPr lang="en-US" sz="12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  <a:cs typeface="Calibri" panose="020F0502020204030204" pitchFamily="34" charset="0"/>
              </a:rPr>
              <a:t>Elvitegravir</a:t>
            </a:r>
            <a:endParaRPr lang="en-US" sz="12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  <a:cs typeface="Calibri" panose="020F0502020204030204" pitchFamily="34" charset="0"/>
              </a:rPr>
              <a:t>Emtricitabine</a:t>
            </a:r>
            <a:endParaRPr lang="en-US" sz="12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  <a:cs typeface="Calibri" panose="020F0502020204030204" pitchFamily="34" charset="0"/>
              </a:rPr>
              <a:t>Tenofovir</a:t>
            </a:r>
            <a:r>
              <a:rPr lang="en-US" sz="12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Calibri" panose="020F0502020204030204" pitchFamily="34" charset="0"/>
              </a:rPr>
              <a:t>Alafenamide</a:t>
            </a:r>
            <a:endParaRPr lang="en-US" sz="12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14300" indent="-114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  <a:cs typeface="Calibri" panose="020F0502020204030204" pitchFamily="34" charset="0"/>
              </a:rPr>
              <a:t>Tenofovir</a:t>
            </a:r>
            <a:r>
              <a:rPr lang="en-US" sz="12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Calibri" panose="020F0502020204030204" pitchFamily="34" charset="0"/>
              </a:rPr>
              <a:t>Disoproxil</a:t>
            </a:r>
            <a:endParaRPr lang="en-US" sz="1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50" name="Picture 11" descr="C:\Users\agupta\Desktop\download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528" y="880603"/>
            <a:ext cx="1373942" cy="397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43"/>
          <p:cNvSpPr/>
          <p:nvPr/>
        </p:nvSpPr>
        <p:spPr>
          <a:xfrm>
            <a:off x="2493723" y="5189669"/>
            <a:ext cx="2083530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Valganciclovir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(pricing agreement)</a:t>
            </a:r>
          </a:p>
        </p:txBody>
      </p:sp>
      <p:pic>
        <p:nvPicPr>
          <p:cNvPr id="52" name="Picture 19" descr="C:\Users\agupta\Desktop\download (3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285" y="4911007"/>
            <a:ext cx="1102723" cy="57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30"/>
          <p:cNvSpPr/>
          <p:nvPr/>
        </p:nvSpPr>
        <p:spPr>
          <a:xfrm>
            <a:off x="149776" y="3228996"/>
            <a:ext cx="2224805" cy="1308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Darunavir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paed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(non-assert)</a:t>
            </a:r>
          </a:p>
        </p:txBody>
      </p:sp>
      <p:pic>
        <p:nvPicPr>
          <p:cNvPr id="54" name="Picture 53" descr="C:\Users\agupta\Desktop\downloa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51" y="2897497"/>
            <a:ext cx="1222932" cy="522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ounded Rectangle 33"/>
          <p:cNvSpPr/>
          <p:nvPr/>
        </p:nvSpPr>
        <p:spPr>
          <a:xfrm>
            <a:off x="4740527" y="3228995"/>
            <a:ext cx="1941002" cy="1308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Raltegravir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paed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6" name="Picture 14" descr="C:\Users\agupta\Desktop\download (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025" y="3035798"/>
            <a:ext cx="1304359" cy="374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ed Rectangle 36"/>
          <p:cNvSpPr/>
          <p:nvPr/>
        </p:nvSpPr>
        <p:spPr>
          <a:xfrm>
            <a:off x="6863622" y="5167946"/>
            <a:ext cx="2224805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Abacavir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paed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Dolutegravir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paed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Dolutegravir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(adults)</a:t>
            </a:r>
          </a:p>
        </p:txBody>
      </p:sp>
      <p:pic>
        <p:nvPicPr>
          <p:cNvPr id="58" name="Picture 18" descr="C:\Users\agupta\Desktop\download (2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989" y="4919578"/>
            <a:ext cx="839900" cy="496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ounded Rectangle 29"/>
          <p:cNvSpPr/>
          <p:nvPr/>
        </p:nvSpPr>
        <p:spPr>
          <a:xfrm>
            <a:off x="4742413" y="1133833"/>
            <a:ext cx="1941002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Nevirapine </a:t>
            </a: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(non-assert)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84" b="13138"/>
          <a:stretch/>
        </p:blipFill>
        <p:spPr>
          <a:xfrm>
            <a:off x="4994651" y="932206"/>
            <a:ext cx="1295563" cy="404163"/>
          </a:xfrm>
          <a:prstGeom prst="rect">
            <a:avLst/>
          </a:prstGeom>
        </p:spPr>
      </p:pic>
      <p:sp>
        <p:nvSpPr>
          <p:cNvPr id="61" name="Rounded Rectangle 39"/>
          <p:cNvSpPr/>
          <p:nvPr/>
        </p:nvSpPr>
        <p:spPr>
          <a:xfrm>
            <a:off x="6863622" y="3228996"/>
            <a:ext cx="2224805" cy="1308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Darunavir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related</a:t>
            </a:r>
          </a:p>
        </p:txBody>
      </p:sp>
      <p:pic>
        <p:nvPicPr>
          <p:cNvPr id="62" name="Picture 15" descr="C:\Users\agupta\Desktop\download (1)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910" y="3004824"/>
            <a:ext cx="897357" cy="496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ounded Rectangle 27"/>
          <p:cNvSpPr/>
          <p:nvPr/>
        </p:nvSpPr>
        <p:spPr>
          <a:xfrm>
            <a:off x="4707242" y="5206169"/>
            <a:ext cx="1989334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 drug nanoparticles technology for HIV</a:t>
            </a:r>
          </a:p>
        </p:txBody>
      </p:sp>
      <p:pic>
        <p:nvPicPr>
          <p:cNvPr id="64" name="Picture 2" descr="C:\Users\Yao Cheng\Pictures\LU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9884" y="4862833"/>
            <a:ext cx="1593025" cy="57234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5" name="Rounded Rectangle 33"/>
          <p:cNvSpPr/>
          <p:nvPr/>
        </p:nvSpPr>
        <p:spPr>
          <a:xfrm>
            <a:off x="2552902" y="3228994"/>
            <a:ext cx="2009304" cy="1308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Sutezolid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(TB)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54" t="28661" r="10356" b="31905"/>
          <a:stretch/>
        </p:blipFill>
        <p:spPr>
          <a:xfrm>
            <a:off x="2734763" y="2996001"/>
            <a:ext cx="1652620" cy="505559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089412" y="159223"/>
            <a:ext cx="6924675" cy="572076"/>
          </a:xfrm>
        </p:spPr>
        <p:txBody>
          <a:bodyPr/>
          <a:lstStyle/>
          <a:p>
            <a:r>
              <a:rPr lang="en-US" cap="none" dirty="0"/>
              <a:t>MPP’s Partnership with Patent Holders</a:t>
            </a:r>
          </a:p>
        </p:txBody>
      </p:sp>
      <p:sp>
        <p:nvSpPr>
          <p:cNvPr id="34" name="Rounded Rectangle 30"/>
          <p:cNvSpPr/>
          <p:nvPr/>
        </p:nvSpPr>
        <p:spPr>
          <a:xfrm>
            <a:off x="149775" y="5189669"/>
            <a:ext cx="2224805" cy="1490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Ravidasvir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(HCV)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63" y="4856614"/>
            <a:ext cx="1350823" cy="6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2849527" y="195655"/>
            <a:ext cx="6037299" cy="572076"/>
          </a:xfrm>
        </p:spPr>
        <p:txBody>
          <a:bodyPr/>
          <a:lstStyle/>
          <a:p>
            <a:r>
              <a:rPr lang="en-GB" cap="none" dirty="0"/>
              <a:t>Snapshot of MPP Sub-Licences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7397" y="6139533"/>
            <a:ext cx="8171492" cy="477220"/>
          </a:xfrm>
          <a:prstGeom prst="roundRect">
            <a:avLst/>
          </a:prstGeom>
          <a:solidFill>
            <a:srgbClr val="F2F9FB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Trebuchet MS"/>
              </a:rPr>
              <a:t>94 sub-licences with 24 manufacturers; 140+ active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18CEA-5039-4DF9-A110-F9CC49BE49BD}"/>
              </a:ext>
            </a:extLst>
          </p:cNvPr>
          <p:cNvSpPr txBox="1"/>
          <p:nvPr/>
        </p:nvSpPr>
        <p:spPr>
          <a:xfrm>
            <a:off x="6923" y="6613808"/>
            <a:ext cx="24106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*MOU executed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525898-2C6E-45C1-88BE-5700359623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12" y="1723159"/>
            <a:ext cx="8141646" cy="4230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BCA6A-5E51-4E6D-B711-96C6738D3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8" y="1766426"/>
            <a:ext cx="729092" cy="4120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4EEEDD-FE16-4FB9-9659-96AC598185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504" y="822575"/>
            <a:ext cx="7319245" cy="9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2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7AF654-F846-4EFC-A874-1D09711E3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30" y="2030506"/>
            <a:ext cx="8698995" cy="3183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Triangle Charts: A Snapshot</a:t>
            </a:r>
            <a:endParaRPr lang="en-GB" cap="none" baseline="30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24ED6C-03B4-45AC-ACD2-EFF77B4DDB94}"/>
              </a:ext>
            </a:extLst>
          </p:cNvPr>
          <p:cNvSpPr txBox="1"/>
          <p:nvPr/>
        </p:nvSpPr>
        <p:spPr>
          <a:xfrm>
            <a:off x="373357" y="1006408"/>
            <a:ext cx="869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Triangle charts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represent a comparative analysis of each MPP licensee on filings with USFDA and WHO-PQ for each product 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9B50C0A9-3586-4EF2-9D92-F3520C2826C8}"/>
              </a:ext>
            </a:extLst>
          </p:cNvPr>
          <p:cNvSpPr/>
          <p:nvPr/>
        </p:nvSpPr>
        <p:spPr>
          <a:xfrm>
            <a:off x="2591671" y="2848386"/>
            <a:ext cx="329184" cy="329184"/>
          </a:xfrm>
          <a:prstGeom prst="donut">
            <a:avLst>
              <a:gd name="adj" fmla="val 482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754ABD47-6AB1-4CCB-8D82-3FACEB901347}"/>
              </a:ext>
            </a:extLst>
          </p:cNvPr>
          <p:cNvSpPr/>
          <p:nvPr/>
        </p:nvSpPr>
        <p:spPr>
          <a:xfrm>
            <a:off x="2434936" y="5804372"/>
            <a:ext cx="4494184" cy="6058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See following slides for explanation</a:t>
            </a:r>
          </a:p>
        </p:txBody>
      </p:sp>
    </p:spTree>
    <p:extLst>
      <p:ext uri="{BB962C8B-B14F-4D97-AF65-F5344CB8AC3E}">
        <p14:creationId xmlns:p14="http://schemas.microsoft.com/office/powerpoint/2010/main" val="241246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7AF654-F846-4EFC-A874-1D09711E3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19" y="2498228"/>
            <a:ext cx="8698995" cy="3183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Triangle Charts Explained (1/5) </a:t>
            </a:r>
            <a:endParaRPr lang="en-GB" cap="none" baseline="30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1415B-E557-409B-B32E-35CA23C7436D}"/>
              </a:ext>
            </a:extLst>
          </p:cNvPr>
          <p:cNvSpPr/>
          <p:nvPr/>
        </p:nvSpPr>
        <p:spPr>
          <a:xfrm>
            <a:off x="1449659" y="2692277"/>
            <a:ext cx="633946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8F18E7-64AA-44C6-A1CB-F9CDB9392675}"/>
              </a:ext>
            </a:extLst>
          </p:cNvPr>
          <p:cNvSpPr/>
          <p:nvPr/>
        </p:nvSpPr>
        <p:spPr>
          <a:xfrm>
            <a:off x="1323279" y="3344417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7F41B-AC63-4602-8DC2-2251C82EC134}"/>
              </a:ext>
            </a:extLst>
          </p:cNvPr>
          <p:cNvSpPr/>
          <p:nvPr/>
        </p:nvSpPr>
        <p:spPr>
          <a:xfrm>
            <a:off x="453784" y="4704080"/>
            <a:ext cx="8405463" cy="7249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CB837CF-31E5-44BB-A204-4D63CE77A030}"/>
              </a:ext>
            </a:extLst>
          </p:cNvPr>
          <p:cNvSpPr/>
          <p:nvPr/>
        </p:nvSpPr>
        <p:spPr>
          <a:xfrm>
            <a:off x="2118732" y="4630986"/>
            <a:ext cx="6112959" cy="3345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uble Brace 16">
            <a:extLst>
              <a:ext uri="{FF2B5EF4-FFF2-40B4-BE49-F238E27FC236}">
                <a16:creationId xmlns:a16="http://schemas.microsoft.com/office/drawing/2014/main" id="{4FD468EB-8951-43D9-AA39-4A0C972810F0}"/>
              </a:ext>
            </a:extLst>
          </p:cNvPr>
          <p:cNvSpPr/>
          <p:nvPr/>
        </p:nvSpPr>
        <p:spPr>
          <a:xfrm>
            <a:off x="62395" y="2659599"/>
            <a:ext cx="1505147" cy="1047843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F3995B0-6096-40DD-AD32-CDFB5F9C0446}"/>
              </a:ext>
            </a:extLst>
          </p:cNvPr>
          <p:cNvSpPr/>
          <p:nvPr/>
        </p:nvSpPr>
        <p:spPr>
          <a:xfrm>
            <a:off x="594917" y="2110658"/>
            <a:ext cx="379141" cy="54641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89E26-A9F9-4C07-A69B-C9476E26FEC3}"/>
              </a:ext>
            </a:extLst>
          </p:cNvPr>
          <p:cNvSpPr txBox="1"/>
          <p:nvPr/>
        </p:nvSpPr>
        <p:spPr>
          <a:xfrm>
            <a:off x="109421" y="1752318"/>
            <a:ext cx="224577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Filing of generics with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WHO-PQ and/or USFDA</a:t>
            </a:r>
          </a:p>
        </p:txBody>
      </p:sp>
    </p:spTree>
    <p:extLst>
      <p:ext uri="{BB962C8B-B14F-4D97-AF65-F5344CB8AC3E}">
        <p14:creationId xmlns:p14="http://schemas.microsoft.com/office/powerpoint/2010/main" val="33180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7AF654-F846-4EFC-A874-1D09711E3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19" y="2498228"/>
            <a:ext cx="8698995" cy="3183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Triangle Charts Explained (2/5) </a:t>
            </a:r>
            <a:endParaRPr lang="en-GB" cap="none" baseline="30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1415B-E557-409B-B32E-35CA23C7436D}"/>
              </a:ext>
            </a:extLst>
          </p:cNvPr>
          <p:cNvSpPr/>
          <p:nvPr/>
        </p:nvSpPr>
        <p:spPr>
          <a:xfrm>
            <a:off x="2153919" y="2687052"/>
            <a:ext cx="563520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8F18E7-64AA-44C6-A1CB-F9CDB9392675}"/>
              </a:ext>
            </a:extLst>
          </p:cNvPr>
          <p:cNvSpPr/>
          <p:nvPr/>
        </p:nvSpPr>
        <p:spPr>
          <a:xfrm>
            <a:off x="1971675" y="3333967"/>
            <a:ext cx="552380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7F41B-AC63-4602-8DC2-2251C82EC134}"/>
              </a:ext>
            </a:extLst>
          </p:cNvPr>
          <p:cNvSpPr/>
          <p:nvPr/>
        </p:nvSpPr>
        <p:spPr>
          <a:xfrm>
            <a:off x="2847703" y="4995237"/>
            <a:ext cx="5695406" cy="365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8B72DDC-CEFC-40B0-9C84-17F260DB08D3}"/>
              </a:ext>
            </a:extLst>
          </p:cNvPr>
          <p:cNvSpPr/>
          <p:nvPr/>
        </p:nvSpPr>
        <p:spPr>
          <a:xfrm>
            <a:off x="1592534" y="2085027"/>
            <a:ext cx="379141" cy="54641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C7E13-1186-485E-88BA-8AFAB847A31D}"/>
              </a:ext>
            </a:extLst>
          </p:cNvPr>
          <p:cNvSpPr txBox="1"/>
          <p:nvPr/>
        </p:nvSpPr>
        <p:spPr>
          <a:xfrm>
            <a:off x="245329" y="1682320"/>
            <a:ext cx="377468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No. of companies that received approval out of total companies filed with WHO/SRA</a:t>
            </a:r>
          </a:p>
        </p:txBody>
      </p:sp>
      <p:sp>
        <p:nvSpPr>
          <p:cNvPr id="16" name="Double Brace 15">
            <a:extLst>
              <a:ext uri="{FF2B5EF4-FFF2-40B4-BE49-F238E27FC236}">
                <a16:creationId xmlns:a16="http://schemas.microsoft.com/office/drawing/2014/main" id="{A8566222-A9AC-450B-A85E-2091D25D1368}"/>
              </a:ext>
            </a:extLst>
          </p:cNvPr>
          <p:cNvSpPr/>
          <p:nvPr/>
        </p:nvSpPr>
        <p:spPr>
          <a:xfrm>
            <a:off x="1379437" y="2540067"/>
            <a:ext cx="753235" cy="1261425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12E356-943F-48F2-9F5F-1B9CFC523C46}"/>
              </a:ext>
            </a:extLst>
          </p:cNvPr>
          <p:cNvSpPr/>
          <p:nvPr/>
        </p:nvSpPr>
        <p:spPr>
          <a:xfrm>
            <a:off x="434558" y="4581224"/>
            <a:ext cx="5695406" cy="365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7AF654-F846-4EFC-A874-1D09711E3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19" y="2498228"/>
            <a:ext cx="8698995" cy="3183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Triangle Charts Explained (3/5) </a:t>
            </a:r>
            <a:endParaRPr lang="en-GB" cap="none" baseline="30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1415B-E557-409B-B32E-35CA23C7436D}"/>
              </a:ext>
            </a:extLst>
          </p:cNvPr>
          <p:cNvSpPr/>
          <p:nvPr/>
        </p:nvSpPr>
        <p:spPr>
          <a:xfrm>
            <a:off x="2153919" y="2687052"/>
            <a:ext cx="392814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8F18E7-64AA-44C6-A1CB-F9CDB9392675}"/>
              </a:ext>
            </a:extLst>
          </p:cNvPr>
          <p:cNvSpPr/>
          <p:nvPr/>
        </p:nvSpPr>
        <p:spPr>
          <a:xfrm>
            <a:off x="1971675" y="3333967"/>
            <a:ext cx="4110391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7F41B-AC63-4602-8DC2-2251C82EC134}"/>
              </a:ext>
            </a:extLst>
          </p:cNvPr>
          <p:cNvSpPr/>
          <p:nvPr/>
        </p:nvSpPr>
        <p:spPr>
          <a:xfrm>
            <a:off x="6502399" y="4995237"/>
            <a:ext cx="2040709" cy="365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e 14">
            <a:extLst>
              <a:ext uri="{FF2B5EF4-FFF2-40B4-BE49-F238E27FC236}">
                <a16:creationId xmlns:a16="http://schemas.microsoft.com/office/drawing/2014/main" id="{D0E6EAC6-77C7-4CAF-AAF2-2E8D6BA038E9}"/>
              </a:ext>
            </a:extLst>
          </p:cNvPr>
          <p:cNvSpPr/>
          <p:nvPr/>
        </p:nvSpPr>
        <p:spPr>
          <a:xfrm>
            <a:off x="6082066" y="2618716"/>
            <a:ext cx="1687545" cy="1122485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6954B40-42BC-4BBF-9B33-99D1FC7CEB4D}"/>
              </a:ext>
            </a:extLst>
          </p:cNvPr>
          <p:cNvSpPr/>
          <p:nvPr/>
        </p:nvSpPr>
        <p:spPr>
          <a:xfrm>
            <a:off x="6748366" y="2120007"/>
            <a:ext cx="379141" cy="54641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C23A2-2756-4522-82B0-C019DC7864CD}"/>
              </a:ext>
            </a:extLst>
          </p:cNvPr>
          <p:cNvSpPr txBox="1"/>
          <p:nvPr/>
        </p:nvSpPr>
        <p:spPr>
          <a:xfrm>
            <a:off x="5413163" y="1776085"/>
            <a:ext cx="335099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Outlined triangles 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)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represent licensees planning to 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E982B-7EFE-4298-875F-DD7480F64469}"/>
              </a:ext>
            </a:extLst>
          </p:cNvPr>
          <p:cNvSpPr txBox="1"/>
          <p:nvPr/>
        </p:nvSpPr>
        <p:spPr>
          <a:xfrm>
            <a:off x="2232181" y="6114904"/>
            <a:ext cx="4856481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Each colored triangle corresponds to a different licensee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B834BE16-9BBA-4965-9C00-70A7C02F34C0}"/>
              </a:ext>
            </a:extLst>
          </p:cNvPr>
          <p:cNvSpPr/>
          <p:nvPr/>
        </p:nvSpPr>
        <p:spPr>
          <a:xfrm rot="16200000">
            <a:off x="4325245" y="3900872"/>
            <a:ext cx="717030" cy="3637279"/>
          </a:xfrm>
          <a:prstGeom prst="leftBrace">
            <a:avLst>
              <a:gd name="adj1" fmla="val 1781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7AF654-F846-4EFC-A874-1D09711E3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19" y="2498228"/>
            <a:ext cx="8698995" cy="3183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Triangle Charts Explained (4/5) </a:t>
            </a:r>
            <a:endParaRPr lang="en-GB" cap="none" baseline="30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24ED6C-03B4-45AC-ACD2-EFF77B4DDB94}"/>
              </a:ext>
            </a:extLst>
          </p:cNvPr>
          <p:cNvSpPr txBox="1"/>
          <p:nvPr/>
        </p:nvSpPr>
        <p:spPr>
          <a:xfrm>
            <a:off x="373357" y="1006408"/>
            <a:ext cx="869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Triangle charts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represent a comparative analysis of each MPP licensee on filings with USFDA and WHO-PQ for each product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7F41B-AC63-4602-8DC2-2251C82EC134}"/>
              </a:ext>
            </a:extLst>
          </p:cNvPr>
          <p:cNvSpPr/>
          <p:nvPr/>
        </p:nvSpPr>
        <p:spPr>
          <a:xfrm>
            <a:off x="6473951" y="4995237"/>
            <a:ext cx="2069157" cy="365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89DD1424-2F50-43D8-8153-D5712357F748}"/>
              </a:ext>
            </a:extLst>
          </p:cNvPr>
          <p:cNvSpPr/>
          <p:nvPr/>
        </p:nvSpPr>
        <p:spPr>
          <a:xfrm rot="5400000">
            <a:off x="3726690" y="719715"/>
            <a:ext cx="470611" cy="3835098"/>
          </a:xfrm>
          <a:prstGeom prst="leftBrace">
            <a:avLst>
              <a:gd name="adj1" fmla="val 1781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778F4-8B37-4586-BD9F-751C3A8C8C33}"/>
              </a:ext>
            </a:extLst>
          </p:cNvPr>
          <p:cNvSpPr txBox="1"/>
          <p:nvPr/>
        </p:nvSpPr>
        <p:spPr>
          <a:xfrm>
            <a:off x="2564206" y="1769048"/>
            <a:ext cx="279557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Filled triangles 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)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represent licensees who have filed</a:t>
            </a:r>
          </a:p>
        </p:txBody>
      </p:sp>
    </p:spTree>
    <p:extLst>
      <p:ext uri="{BB962C8B-B14F-4D97-AF65-F5344CB8AC3E}">
        <p14:creationId xmlns:p14="http://schemas.microsoft.com/office/powerpoint/2010/main" val="428485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7AF654-F846-4EFC-A874-1D09711E3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19" y="2498228"/>
            <a:ext cx="8698995" cy="3183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Triangle Charts Explained (5/5) </a:t>
            </a:r>
            <a:endParaRPr lang="en-GB" cap="none" baseline="30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24ED6C-03B4-45AC-ACD2-EFF77B4DDB94}"/>
              </a:ext>
            </a:extLst>
          </p:cNvPr>
          <p:cNvSpPr txBox="1"/>
          <p:nvPr/>
        </p:nvSpPr>
        <p:spPr>
          <a:xfrm>
            <a:off x="373357" y="1006408"/>
            <a:ext cx="869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Triangle charts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represent a comparative analysis of each MPP licensee on filings with USFDA and WHO-PQ for each product 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1BD6068-0221-412B-AFD5-D8FA35BC1E17}"/>
              </a:ext>
            </a:extLst>
          </p:cNvPr>
          <p:cNvSpPr/>
          <p:nvPr/>
        </p:nvSpPr>
        <p:spPr>
          <a:xfrm rot="5400000">
            <a:off x="2526991" y="2250060"/>
            <a:ext cx="458538" cy="475489"/>
          </a:xfrm>
          <a:prstGeom prst="leftBrace">
            <a:avLst>
              <a:gd name="adj1" fmla="val 3442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6151E-88E8-407A-BA5D-71F3D0F9C287}"/>
              </a:ext>
            </a:extLst>
          </p:cNvPr>
          <p:cNvSpPr/>
          <p:nvPr/>
        </p:nvSpPr>
        <p:spPr>
          <a:xfrm>
            <a:off x="1231651" y="1706032"/>
            <a:ext cx="349033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circled triangle represents a licensee who has received approval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9B50C0A9-3586-4EF2-9D92-F3520C2826C8}"/>
              </a:ext>
            </a:extLst>
          </p:cNvPr>
          <p:cNvSpPr/>
          <p:nvPr/>
        </p:nvSpPr>
        <p:spPr>
          <a:xfrm>
            <a:off x="2591671" y="2848386"/>
            <a:ext cx="329184" cy="329184"/>
          </a:xfrm>
          <a:prstGeom prst="donut">
            <a:avLst>
              <a:gd name="adj" fmla="val 482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9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10289" y="4358496"/>
            <a:ext cx="3460831" cy="613459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Dolutegravir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0BA6F88E-25B0-4E6B-940F-33B4C54A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260" y="1314764"/>
            <a:ext cx="4196264" cy="2797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DTG 50mg</a:t>
            </a:r>
            <a:endParaRPr lang="en-GB" cap="none" baseline="30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17E66A-C4B8-4D0B-A4AD-44A79E5EF727}"/>
              </a:ext>
            </a:extLst>
          </p:cNvPr>
          <p:cNvSpPr/>
          <p:nvPr/>
        </p:nvSpPr>
        <p:spPr>
          <a:xfrm>
            <a:off x="286439" y="4165599"/>
            <a:ext cx="8600386" cy="26111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above chart shows 8 MPP licensees are developing DTG 50mg, of which:</a:t>
            </a:r>
          </a:p>
          <a:p>
            <a:pPr marL="690563" lvl="1" indent="-2841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companies have filed with WHO-PQ; of which 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Cipla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received approval</a:t>
            </a:r>
          </a:p>
          <a:p>
            <a:pPr marL="690563" lvl="1" indent="-2841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companies have filed with USFDA; of which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Aurobindo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Cipla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Mylan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received approvals</a:t>
            </a:r>
          </a:p>
          <a:p>
            <a:pPr marL="233363" indent="-2841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Emcure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received ERP approvals</a:t>
            </a:r>
          </a:p>
          <a:p>
            <a:pPr marL="233363" indent="-2841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total, </a:t>
            </a:r>
            <a:r>
              <a:rPr lang="en-US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companies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ready to supply DTG 50mg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E1A6-C08C-439C-BE0B-9971728495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13" y="1065623"/>
            <a:ext cx="8567012" cy="28833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1151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9668A3-D3FB-4C49-B57D-37844167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031631"/>
            <a:ext cx="8535133" cy="4603751"/>
          </a:xfrm>
        </p:spPr>
        <p:txBody>
          <a:bodyPr/>
          <a:lstStyle/>
          <a:p>
            <a:r>
              <a:rPr lang="en-US" sz="2400" b="1" dirty="0"/>
              <a:t>Over 90% </a:t>
            </a:r>
            <a:r>
              <a:rPr lang="en-US" sz="2400" dirty="0"/>
              <a:t>of the HIV medicines procured in LMICs are made by generic manufacturers*, many of whom are present here today</a:t>
            </a:r>
          </a:p>
          <a:p>
            <a:endParaRPr lang="en-US" sz="1200" dirty="0"/>
          </a:p>
          <a:p>
            <a:r>
              <a:rPr lang="en-US" sz="2400" dirty="0"/>
              <a:t>In Hepatitis C, </a:t>
            </a:r>
            <a:r>
              <a:rPr lang="en-US" sz="2400" b="1" dirty="0"/>
              <a:t>over 110 countries </a:t>
            </a:r>
            <a:r>
              <a:rPr lang="en-US" sz="2400" dirty="0"/>
              <a:t>can benefit from access to generic directly acting antiviral, including some of the new pan-genotypic regimens</a:t>
            </a:r>
          </a:p>
          <a:p>
            <a:endParaRPr lang="en-US" sz="1200" dirty="0"/>
          </a:p>
          <a:p>
            <a:r>
              <a:rPr lang="en-US" sz="2400" dirty="0"/>
              <a:t>Some companies are </a:t>
            </a:r>
            <a:r>
              <a:rPr lang="en-US" sz="2400" b="1" dirty="0"/>
              <a:t>vertically integrated</a:t>
            </a:r>
            <a:r>
              <a:rPr lang="en-US" sz="2400" dirty="0"/>
              <a:t>; some specialize in </a:t>
            </a:r>
            <a:r>
              <a:rPr lang="en-US" sz="2400" b="1" dirty="0"/>
              <a:t>active pharmaceutical ingredients </a:t>
            </a:r>
            <a:r>
              <a:rPr lang="en-US" sz="2400" dirty="0"/>
              <a:t>or </a:t>
            </a:r>
            <a:r>
              <a:rPr lang="en-US" sz="2400" b="1" dirty="0"/>
              <a:t>finished dosage forms </a:t>
            </a:r>
            <a:r>
              <a:rPr lang="en-US" sz="2400" dirty="0"/>
              <a:t>only; others are primarily in </a:t>
            </a:r>
            <a:r>
              <a:rPr lang="en-US" sz="2400" b="1" dirty="0"/>
              <a:t>tertiary production</a:t>
            </a:r>
            <a:r>
              <a:rPr lang="en-US" sz="2400" dirty="0"/>
              <a:t> (packaging, labeling)</a:t>
            </a:r>
          </a:p>
          <a:p>
            <a:endParaRPr lang="en-US" sz="1100" b="1" dirty="0"/>
          </a:p>
          <a:p>
            <a:r>
              <a:rPr lang="en-US" sz="2400" b="1" dirty="0"/>
              <a:t>Public health </a:t>
            </a:r>
            <a:r>
              <a:rPr lang="en-US" sz="2400" b="1" dirty="0" err="1"/>
              <a:t>licences</a:t>
            </a:r>
            <a:r>
              <a:rPr lang="en-US" sz="2400" b="1" dirty="0"/>
              <a:t> </a:t>
            </a:r>
            <a:r>
              <a:rPr lang="en-US" sz="2400" dirty="0"/>
              <a:t>negotiated by the Medicines Patent Pool have been instrumental in facilitating the development of many of the new treatments</a:t>
            </a:r>
            <a:endParaRPr lang="en-US" sz="24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0BE2C0-60AE-1945-A705-CB0B2ECF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CONTEXT FOR THIS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FBED9-58E6-D04D-BCDB-12DBE308A55D}"/>
              </a:ext>
            </a:extLst>
          </p:cNvPr>
          <p:cNvSpPr txBox="1"/>
          <p:nvPr/>
        </p:nvSpPr>
        <p:spPr>
          <a:xfrm>
            <a:off x="540521" y="6457875"/>
            <a:ext cx="834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Waning et al Journal of the International AIDS Society 2010, 13:35;  CHAI, ARV Market Report 2015</a:t>
            </a:r>
          </a:p>
        </p:txBody>
      </p:sp>
    </p:spTree>
    <p:extLst>
      <p:ext uri="{BB962C8B-B14F-4D97-AF65-F5344CB8AC3E}">
        <p14:creationId xmlns:p14="http://schemas.microsoft.com/office/powerpoint/2010/main" val="345034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cap="none" dirty="0"/>
              <a:t>DTG 50mg: Country-wise Filing Status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E3759C55-701A-4D45-8BE9-5982E0EF928C}"/>
              </a:ext>
            </a:extLst>
          </p:cNvPr>
          <p:cNvSpPr/>
          <p:nvPr/>
        </p:nvSpPr>
        <p:spPr>
          <a:xfrm>
            <a:off x="822967" y="5350476"/>
            <a:ext cx="7873993" cy="11862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Generic DTG has been filed in 33 countries, of which approval is received from 9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30 filings are planned for 2018 (covering an additional 11.5% PLHIVs in LMICs)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D87E56-D65F-4CD2-AE6F-6EAF606AB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75360"/>
              </p:ext>
            </p:extLst>
          </p:nvPr>
        </p:nvGraphicFramePr>
        <p:xfrm>
          <a:off x="822967" y="1297542"/>
          <a:ext cx="2713447" cy="3675873"/>
        </p:xfrm>
        <a:graphic>
          <a:graphicData uri="http://schemas.openxmlformats.org/drawingml/2006/table">
            <a:tbl>
              <a:tblPr/>
              <a:tblGrid>
                <a:gridCol w="2713447">
                  <a:extLst>
                    <a:ext uri="{9D8B030D-6E8A-4147-A177-3AD203B41FA5}">
                      <a16:colId xmlns:a16="http://schemas.microsoft.com/office/drawing/2014/main" val="107085330"/>
                    </a:ext>
                  </a:extLst>
                </a:gridCol>
              </a:tblGrid>
              <a:tr h="654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Approved (9)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22.1% PLHIV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52295"/>
                  </a:ext>
                </a:extLst>
              </a:tr>
              <a:tr h="335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Botswana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99749"/>
                  </a:ext>
                </a:extLst>
              </a:tr>
              <a:tr h="335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Côte d'Ivoire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66242"/>
                  </a:ext>
                </a:extLst>
              </a:tr>
              <a:tr h="335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38150"/>
                  </a:ext>
                </a:extLst>
              </a:tr>
              <a:tr h="335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702272"/>
                  </a:ext>
                </a:extLst>
              </a:tr>
              <a:tr h="335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62045"/>
                  </a:ext>
                </a:extLst>
              </a:tr>
              <a:tr h="335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Myanmar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63441"/>
                  </a:ext>
                </a:extLst>
              </a:tr>
              <a:tr h="335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Tanzania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81881"/>
                  </a:ext>
                </a:extLst>
              </a:tr>
              <a:tr h="335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17270"/>
                  </a:ext>
                </a:extLst>
              </a:tr>
              <a:tr h="3356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Uzbekistan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156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04CAC-5FE9-4734-B710-F2FE7BF0E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97412"/>
              </p:ext>
            </p:extLst>
          </p:nvPr>
        </p:nvGraphicFramePr>
        <p:xfrm>
          <a:off x="3844438" y="1288584"/>
          <a:ext cx="4820568" cy="3361116"/>
        </p:xfrm>
        <a:graphic>
          <a:graphicData uri="http://schemas.openxmlformats.org/drawingml/2006/table">
            <a:tbl>
              <a:tblPr/>
              <a:tblGrid>
                <a:gridCol w="1606856">
                  <a:extLst>
                    <a:ext uri="{9D8B030D-6E8A-4147-A177-3AD203B41FA5}">
                      <a16:colId xmlns:a16="http://schemas.microsoft.com/office/drawing/2014/main" val="899271697"/>
                    </a:ext>
                  </a:extLst>
                </a:gridCol>
                <a:gridCol w="1606856">
                  <a:extLst>
                    <a:ext uri="{9D8B030D-6E8A-4147-A177-3AD203B41FA5}">
                      <a16:colId xmlns:a16="http://schemas.microsoft.com/office/drawing/2014/main" val="281919884"/>
                    </a:ext>
                  </a:extLst>
                </a:gridCol>
                <a:gridCol w="1606856">
                  <a:extLst>
                    <a:ext uri="{9D8B030D-6E8A-4147-A177-3AD203B41FA5}">
                      <a16:colId xmlns:a16="http://schemas.microsoft.com/office/drawing/2014/main" val="1024490880"/>
                    </a:ext>
                  </a:extLst>
                </a:gridCol>
              </a:tblGrid>
              <a:tr h="6761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Filed (24)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66.4% PLHIV in LMICs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857870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Burundi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Kyrgyztan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Senegal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88144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Congo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Malawi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Sierra Leone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30073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Congo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Mauritius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South Africa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918014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Salvador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Mozambique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Sudan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47159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Uganda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901399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Gabon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996544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Zambia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65669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Rwanda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Zimbabwe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05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554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A1B019C-0567-4611-B43B-94BDC2364E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77" y="1350189"/>
            <a:ext cx="8525148" cy="27669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DTG 50mg Dispersible Tablets </a:t>
            </a:r>
            <a:endParaRPr lang="en-GB" cap="none" baseline="30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17E66A-C4B8-4D0B-A4AD-44A79E5EF727}"/>
              </a:ext>
            </a:extLst>
          </p:cNvPr>
          <p:cNvSpPr/>
          <p:nvPr/>
        </p:nvSpPr>
        <p:spPr>
          <a:xfrm>
            <a:off x="358926" y="4508568"/>
            <a:ext cx="8525148" cy="1759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 MPP licensees are developing DTG dispersible formulation, of which: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plan to file with WHO-PQ </a:t>
            </a:r>
            <a:r>
              <a:rPr kumimoji="0" lang="en-US" b="0" i="0" u="non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Q3-19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plans to file with USFDA in early 2019 and another 3 by second half of 2019</a:t>
            </a:r>
          </a:p>
        </p:txBody>
      </p:sp>
    </p:spTree>
    <p:extLst>
      <p:ext uri="{BB962C8B-B14F-4D97-AF65-F5344CB8AC3E}">
        <p14:creationId xmlns:p14="http://schemas.microsoft.com/office/powerpoint/2010/main" val="1286312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TDF/3TC/</a:t>
            </a:r>
            <a:r>
              <a:rPr lang="en-GB" dirty="0"/>
              <a:t>DTG</a:t>
            </a:r>
            <a:br>
              <a:rPr lang="en-GB" dirty="0"/>
            </a:br>
            <a:r>
              <a:rPr lang="en-GB" sz="2000" i="1" dirty="0"/>
              <a:t>(tenofovir disoproxil/lamivudine/dolutegravir)</a:t>
            </a:r>
            <a:endParaRPr lang="en-GB" i="1" cap="none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2D1B1-6DA5-48E8-A626-6ABD83FEED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95" y="1007059"/>
            <a:ext cx="8548688" cy="26927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8860839A-01C5-460E-973D-1FCFF6E94628}"/>
              </a:ext>
            </a:extLst>
          </p:cNvPr>
          <p:cNvSpPr/>
          <p:nvPr/>
        </p:nvSpPr>
        <p:spPr>
          <a:xfrm>
            <a:off x="303795" y="3841921"/>
            <a:ext cx="8548688" cy="29075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4572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 MPP licensees are currently developing TDF/3TC/DTG, of which: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have filed with WHO-PQ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filed with USFDA; of which 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Mylan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Aurobindo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received approvals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Cipla, Hetero,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Macleods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Sun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received ERP approval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all,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generic versions of TLD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 already in the market and an additional 4 are expected to be launched soon</a:t>
            </a:r>
          </a:p>
        </p:txBody>
      </p:sp>
    </p:spTree>
    <p:extLst>
      <p:ext uri="{BB962C8B-B14F-4D97-AF65-F5344CB8AC3E}">
        <p14:creationId xmlns:p14="http://schemas.microsoft.com/office/powerpoint/2010/main" val="188196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TDF/3TC/DTG: </a:t>
            </a:r>
            <a:r>
              <a:rPr lang="en-GB" cap="none" dirty="0"/>
              <a:t>Country-wise Filing Status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E3759C55-701A-4D45-8BE9-5982E0EF928C}"/>
              </a:ext>
            </a:extLst>
          </p:cNvPr>
          <p:cNvSpPr/>
          <p:nvPr/>
        </p:nvSpPr>
        <p:spPr>
          <a:xfrm>
            <a:off x="822967" y="5350476"/>
            <a:ext cx="7873993" cy="11862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Generic TLD has been filed in 31 countries, of which approval is received from 6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25 filings are planned for 2018 (covering an additional 7.7% PLHIVs in LMICs)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4071D4-2536-4778-853F-61F27B5DC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27997"/>
              </p:ext>
            </p:extLst>
          </p:nvPr>
        </p:nvGraphicFramePr>
        <p:xfrm>
          <a:off x="659882" y="1230357"/>
          <a:ext cx="2852928" cy="2654607"/>
        </p:xfrm>
        <a:graphic>
          <a:graphicData uri="http://schemas.openxmlformats.org/drawingml/2006/table">
            <a:tbl>
              <a:tblPr/>
              <a:tblGrid>
                <a:gridCol w="2852928">
                  <a:extLst>
                    <a:ext uri="{9D8B030D-6E8A-4147-A177-3AD203B41FA5}">
                      <a16:colId xmlns:a16="http://schemas.microsoft.com/office/drawing/2014/main" val="1539689779"/>
                    </a:ext>
                  </a:extLst>
                </a:gridCol>
              </a:tblGrid>
              <a:tr h="734367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Approved (6)</a:t>
                      </a: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(19.4% PLHIV in LMICs)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5517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Botswana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961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Côte d'Ivoire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2052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818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7646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Malawi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278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Uzbekistan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5476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6214E3-8001-403C-A0C6-308A5A720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05030"/>
              </p:ext>
            </p:extLst>
          </p:nvPr>
        </p:nvGraphicFramePr>
        <p:xfrm>
          <a:off x="3864899" y="1230357"/>
          <a:ext cx="4571712" cy="3599485"/>
        </p:xfrm>
        <a:graphic>
          <a:graphicData uri="http://schemas.openxmlformats.org/drawingml/2006/table">
            <a:tbl>
              <a:tblPr/>
              <a:tblGrid>
                <a:gridCol w="1523904">
                  <a:extLst>
                    <a:ext uri="{9D8B030D-6E8A-4147-A177-3AD203B41FA5}">
                      <a16:colId xmlns:a16="http://schemas.microsoft.com/office/drawing/2014/main" val="1212888162"/>
                    </a:ext>
                  </a:extLst>
                </a:gridCol>
                <a:gridCol w="1523904">
                  <a:extLst>
                    <a:ext uri="{9D8B030D-6E8A-4147-A177-3AD203B41FA5}">
                      <a16:colId xmlns:a16="http://schemas.microsoft.com/office/drawing/2014/main" val="3891158301"/>
                    </a:ext>
                  </a:extLst>
                </a:gridCol>
                <a:gridCol w="1523904">
                  <a:extLst>
                    <a:ext uri="{9D8B030D-6E8A-4147-A177-3AD203B41FA5}">
                      <a16:colId xmlns:a16="http://schemas.microsoft.com/office/drawing/2014/main" val="509728221"/>
                    </a:ext>
                  </a:extLst>
                </a:gridCol>
              </a:tblGrid>
              <a:tr h="712502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Filed (25)</a:t>
                      </a: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(69.2% PLHIV in LMICs)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88220"/>
                  </a:ext>
                </a:extLst>
              </a:tr>
              <a:tr h="326663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Ghana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South Africa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647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Burkina Faso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Madagascar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Tanzania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232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Burundi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Uganda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4553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Cameroon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Mozambique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03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Namibia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Vietnam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769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 Congo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Niger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Zambia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957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 Salvador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Nigeria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Zimbabwe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053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Ethiopia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Rwanda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5542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Gabon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109538" indent="0"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Senegal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52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61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C608F-F14E-4089-B33C-534BCD194D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6"/>
          <a:stretch/>
        </p:blipFill>
        <p:spPr>
          <a:xfrm>
            <a:off x="228374" y="1316104"/>
            <a:ext cx="8738546" cy="21901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TAF/FTC/DTG</a:t>
            </a:r>
            <a:br>
              <a:rPr lang="en-GB" cap="none" dirty="0"/>
            </a:br>
            <a:r>
              <a:rPr lang="en-GB" sz="2000" i="1" dirty="0"/>
              <a:t>(Tenofovir alafenamide/emtricitabine/dolutegravir)</a:t>
            </a:r>
            <a:endParaRPr lang="en-GB" cap="none" baseline="30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17E66A-C4B8-4D0B-A4AD-44A79E5EF727}"/>
              </a:ext>
            </a:extLst>
          </p:cNvPr>
          <p:cNvSpPr/>
          <p:nvPr/>
        </p:nvSpPr>
        <p:spPr>
          <a:xfrm>
            <a:off x="228374" y="3757952"/>
            <a:ext cx="8738546" cy="29043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4572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Due to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clinical data,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TAF is not on the WHO Guidelines as of now. However, generics have already started developing TAF combinations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MPP licensees are developing TAF/FTC/DTG, of which: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Mylan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filed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USFDA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received approval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additional filings are planned by end of 2018</a:t>
            </a:r>
          </a:p>
          <a:p>
            <a:pPr marL="285750" marR="0" lvl="0" indent="-285750" algn="l" defTabSz="4572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anticipate development by additional licensees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b="0" i="0" u="non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accelerate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once there is an update on WHO’s position about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TAF-containing formulations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2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6D1102F-8AF6-459E-A09C-9D3D55D4B390}"/>
              </a:ext>
            </a:extLst>
          </p:cNvPr>
          <p:cNvSpPr txBox="1">
            <a:spLocks/>
          </p:cNvSpPr>
          <p:nvPr/>
        </p:nvSpPr>
        <p:spPr bwMode="auto">
          <a:xfrm>
            <a:off x="84841" y="3084741"/>
            <a:ext cx="8762215" cy="4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Paediatric HIV</a:t>
            </a:r>
          </a:p>
        </p:txBody>
      </p:sp>
    </p:spTree>
    <p:extLst>
      <p:ext uri="{BB962C8B-B14F-4D97-AF65-F5344CB8AC3E}">
        <p14:creationId xmlns:p14="http://schemas.microsoft.com/office/powerpoint/2010/main" val="4060708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Paediatric Projects</a:t>
            </a:r>
            <a:r>
              <a:rPr lang="en-GB" cap="none" baseline="30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752" y="996495"/>
            <a:ext cx="1617215" cy="165526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LPV/r </a:t>
            </a:r>
          </a:p>
          <a:p>
            <a:pPr algn="ctr">
              <a:lnSpc>
                <a:spcPct val="110000"/>
              </a:lnSpc>
            </a:pP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(sprinkles in sachet or </a:t>
            </a:r>
            <a:r>
              <a:rPr lang="en-GB" sz="1600" i="1" dirty="0" err="1">
                <a:latin typeface="Calibri" charset="0"/>
                <a:ea typeface="Calibri" charset="0"/>
                <a:cs typeface="Calibri" charset="0"/>
              </a:rPr>
              <a:t>minitabs</a:t>
            </a: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 in capsule)</a:t>
            </a:r>
            <a:endParaRPr lang="en-GB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9918" y="996495"/>
            <a:ext cx="6713641" cy="165526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Three companies working on this product: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7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Cipla </a:t>
            </a:r>
            <a:r>
              <a:rPr lang="en-US" sz="17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has received USFDA approval 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Another has filed with WHO-PQ and USFDA in Q1-18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The third plans to file with USFDA and WHO-PQ in Q3-19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752" y="2789995"/>
            <a:ext cx="1617215" cy="182519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LPV/r/ABC/3TC</a:t>
            </a:r>
          </a:p>
          <a:p>
            <a:pPr algn="ctr">
              <a:lnSpc>
                <a:spcPct val="110000"/>
              </a:lnSpc>
            </a:pP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(sprinkles in sachet or </a:t>
            </a:r>
            <a:r>
              <a:rPr lang="en-GB" sz="1600" i="1" dirty="0" err="1">
                <a:latin typeface="Calibri" charset="0"/>
                <a:ea typeface="Calibri" charset="0"/>
                <a:cs typeface="Calibri" charset="0"/>
              </a:rPr>
              <a:t>minitabs</a:t>
            </a:r>
            <a:r>
              <a:rPr lang="en-GB" sz="1600" i="1" dirty="0">
                <a:latin typeface="Calibri" charset="0"/>
                <a:ea typeface="Calibri" charset="0"/>
                <a:cs typeface="Calibri" charset="0"/>
              </a:rPr>
              <a:t> in capsule)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69918" y="2789995"/>
            <a:ext cx="6713641" cy="182519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Three companies working on this product: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One plans to file with USFDA and WHO-PQ in Dec-18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Another plans to file with USFDA and WHO-PQ in 2019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Another developing, filing status and plans unknown</a:t>
            </a:r>
            <a:endParaRPr lang="en-GB" sz="17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7ACFF-29D4-4D0C-B98E-359C994836F6}"/>
              </a:ext>
            </a:extLst>
          </p:cNvPr>
          <p:cNvSpPr/>
          <p:nvPr/>
        </p:nvSpPr>
        <p:spPr>
          <a:xfrm>
            <a:off x="317752" y="4760899"/>
            <a:ext cx="1617215" cy="99318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ABC/3TC/EFV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8912F-DDA1-4871-BB76-F696C4B796A1}"/>
              </a:ext>
            </a:extLst>
          </p:cNvPr>
          <p:cNvSpPr/>
          <p:nvPr/>
        </p:nvSpPr>
        <p:spPr>
          <a:xfrm>
            <a:off x="2079679" y="4780776"/>
            <a:ext cx="6703881" cy="99318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Three companies working on the product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Filing plans in 2019</a:t>
            </a:r>
            <a:endParaRPr lang="en-US" sz="1600" strike="sngStrike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31F5C5-96EE-4D01-8938-9691681A24CE}"/>
              </a:ext>
            </a:extLst>
          </p:cNvPr>
          <p:cNvSpPr/>
          <p:nvPr/>
        </p:nvSpPr>
        <p:spPr>
          <a:xfrm>
            <a:off x="326931" y="5909513"/>
            <a:ext cx="1617215" cy="79449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ABC/3TC/DTG</a:t>
            </a:r>
            <a:endParaRPr lang="en-GB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304E10-C342-49F3-B075-BF4C5C6698B1}"/>
              </a:ext>
            </a:extLst>
          </p:cNvPr>
          <p:cNvSpPr/>
          <p:nvPr/>
        </p:nvSpPr>
        <p:spPr>
          <a:xfrm>
            <a:off x="2088858" y="5929390"/>
            <a:ext cx="6703881" cy="79449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Multiple companies interested in development, awaiting WHO recommendation on dosage</a:t>
            </a:r>
            <a:endParaRPr lang="en-US" strike="sngStrike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58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0892" y="3719698"/>
            <a:ext cx="8762215" cy="459169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Daclatasvir</a:t>
            </a:r>
          </a:p>
        </p:txBody>
      </p:sp>
      <p:pic>
        <p:nvPicPr>
          <p:cNvPr id="1026" name="Picture 2" descr="Image result for daclatasvir molecule">
            <a:extLst>
              <a:ext uri="{FF2B5EF4-FFF2-40B4-BE49-F238E27FC236}">
                <a16:creationId xmlns:a16="http://schemas.microsoft.com/office/drawing/2014/main" id="{E144BB3E-9311-4976-B6E4-D53ADCEB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268" y="36886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85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169712-C26A-4D9C-9DA7-8EA2D572C3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47" y="1416228"/>
            <a:ext cx="8824390" cy="22678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DAC 30mg and 60mg</a:t>
            </a:r>
            <a:endParaRPr lang="en-GB" cap="none" baseline="30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17E66A-C4B8-4D0B-A4AD-44A79E5EF727}"/>
              </a:ext>
            </a:extLst>
          </p:cNvPr>
          <p:cNvSpPr/>
          <p:nvPr/>
        </p:nvSpPr>
        <p:spPr>
          <a:xfrm>
            <a:off x="319610" y="4044194"/>
            <a:ext cx="8404860" cy="24472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MPP licensees are currently developing the two products, of which: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have filed with WHO-PQ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filings planned in 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received ERP approval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0" indent="-2317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approved in 16 countries and filed in another 30 countries</a:t>
            </a:r>
          </a:p>
        </p:txBody>
      </p:sp>
    </p:spTree>
    <p:extLst>
      <p:ext uri="{BB962C8B-B14F-4D97-AF65-F5344CB8AC3E}">
        <p14:creationId xmlns:p14="http://schemas.microsoft.com/office/powerpoint/2010/main" val="4666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DAC 30mg </a:t>
            </a:r>
            <a:r>
              <a:rPr lang="en-GB" dirty="0"/>
              <a:t>&amp; 60mg: Country-wise Filing Status</a:t>
            </a:r>
            <a:endParaRPr lang="en-GB" cap="none" baseline="30000" dirty="0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5682517-9D1D-43F4-B08A-0648BBB34598}"/>
              </a:ext>
            </a:extLst>
          </p:cNvPr>
          <p:cNvSpPr/>
          <p:nvPr/>
        </p:nvSpPr>
        <p:spPr>
          <a:xfrm>
            <a:off x="622938" y="5173132"/>
            <a:ext cx="7898124" cy="7333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Generic DAC has been filed in 46 countries, of which approval is received from 16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EB4B22-CB3D-4D05-86D4-47EAF027E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44024"/>
              </p:ext>
            </p:extLst>
          </p:nvPr>
        </p:nvGraphicFramePr>
        <p:xfrm>
          <a:off x="4267200" y="1263597"/>
          <a:ext cx="4619625" cy="3297282"/>
        </p:xfrm>
        <a:graphic>
          <a:graphicData uri="http://schemas.openxmlformats.org/drawingml/2006/table">
            <a:tbl>
              <a:tblPr/>
              <a:tblGrid>
                <a:gridCol w="1921933">
                  <a:extLst>
                    <a:ext uri="{9D8B030D-6E8A-4147-A177-3AD203B41FA5}">
                      <a16:colId xmlns:a16="http://schemas.microsoft.com/office/drawing/2014/main" val="1212888162"/>
                    </a:ext>
                  </a:extLst>
                </a:gridCol>
                <a:gridCol w="1242613">
                  <a:extLst>
                    <a:ext uri="{9D8B030D-6E8A-4147-A177-3AD203B41FA5}">
                      <a16:colId xmlns:a16="http://schemas.microsoft.com/office/drawing/2014/main" val="3891158301"/>
                    </a:ext>
                  </a:extLst>
                </a:gridCol>
                <a:gridCol w="1455079">
                  <a:extLst>
                    <a:ext uri="{9D8B030D-6E8A-4147-A177-3AD203B41FA5}">
                      <a16:colId xmlns:a16="http://schemas.microsoft.com/office/drawing/2014/main" val="509728221"/>
                    </a:ext>
                  </a:extLst>
                </a:gridCol>
              </a:tblGrid>
              <a:tr h="416922">
                <a:tc gridSpan="3">
                  <a:txBody>
                    <a:bodyPr/>
                    <a:lstStyle/>
                    <a:p>
                      <a:pPr lvl="0"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Filed (30)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8822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Azerbaijan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Rwanda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647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Senegal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232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 Lanka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4553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Botswana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03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Burkina Faso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Lao PDR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769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Burundi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Tanzania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957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Cameroon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053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Côte d'Ivoire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5542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Dominican Republic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Zambia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276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F4970B-6F7F-4A41-A7CE-73B3DABC9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5631"/>
              </p:ext>
            </p:extLst>
          </p:nvPr>
        </p:nvGraphicFramePr>
        <p:xfrm>
          <a:off x="440267" y="1263597"/>
          <a:ext cx="3496734" cy="2989599"/>
        </p:xfrm>
        <a:graphic>
          <a:graphicData uri="http://schemas.openxmlformats.org/drawingml/2006/table">
            <a:tbl>
              <a:tblPr/>
              <a:tblGrid>
                <a:gridCol w="1748367">
                  <a:extLst>
                    <a:ext uri="{9D8B030D-6E8A-4147-A177-3AD203B41FA5}">
                      <a16:colId xmlns:a16="http://schemas.microsoft.com/office/drawing/2014/main" val="1539689779"/>
                    </a:ext>
                  </a:extLst>
                </a:gridCol>
                <a:gridCol w="1748367">
                  <a:extLst>
                    <a:ext uri="{9D8B030D-6E8A-4147-A177-3AD203B41FA5}">
                      <a16:colId xmlns:a16="http://schemas.microsoft.com/office/drawing/2014/main" val="681788699"/>
                    </a:ext>
                  </a:extLst>
                </a:gridCol>
              </a:tblGrid>
              <a:tr h="4292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Approved (16)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5517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Cambodia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Indonesia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961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Malawi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9906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Mongolia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7114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Congo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Myanmar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2052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818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7646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Turkmenistan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278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Uzbekistan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54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19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b="1" dirty="0">
                <a:latin typeface="+mj-lt"/>
                <a:cs typeface="Calibri"/>
              </a:rPr>
              <a:t>WHAT IS THE MEDICINES PATENT POOL ?</a:t>
            </a:r>
          </a:p>
        </p:txBody>
      </p:sp>
      <p:sp>
        <p:nvSpPr>
          <p:cNvPr id="12" name="Freeform 11"/>
          <p:cNvSpPr/>
          <p:nvPr/>
        </p:nvSpPr>
        <p:spPr>
          <a:xfrm>
            <a:off x="495904" y="1085817"/>
            <a:ext cx="4723641" cy="1001064"/>
          </a:xfrm>
          <a:custGeom>
            <a:avLst/>
            <a:gdLst>
              <a:gd name="connsiteX0" fmla="*/ 0 w 3190584"/>
              <a:gd name="connsiteY0" fmla="*/ 145407 h 872425"/>
              <a:gd name="connsiteX1" fmla="*/ 145407 w 3190584"/>
              <a:gd name="connsiteY1" fmla="*/ 0 h 872425"/>
              <a:gd name="connsiteX2" fmla="*/ 3045177 w 3190584"/>
              <a:gd name="connsiteY2" fmla="*/ 0 h 872425"/>
              <a:gd name="connsiteX3" fmla="*/ 3190584 w 3190584"/>
              <a:gd name="connsiteY3" fmla="*/ 145407 h 872425"/>
              <a:gd name="connsiteX4" fmla="*/ 3190584 w 3190584"/>
              <a:gd name="connsiteY4" fmla="*/ 727018 h 872425"/>
              <a:gd name="connsiteX5" fmla="*/ 3045177 w 3190584"/>
              <a:gd name="connsiteY5" fmla="*/ 872425 h 872425"/>
              <a:gd name="connsiteX6" fmla="*/ 145407 w 3190584"/>
              <a:gd name="connsiteY6" fmla="*/ 872425 h 872425"/>
              <a:gd name="connsiteX7" fmla="*/ 0 w 3190584"/>
              <a:gd name="connsiteY7" fmla="*/ 727018 h 872425"/>
              <a:gd name="connsiteX8" fmla="*/ 0 w 3190584"/>
              <a:gd name="connsiteY8" fmla="*/ 145407 h 87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0584" h="872425">
                <a:moveTo>
                  <a:pt x="0" y="145407"/>
                </a:moveTo>
                <a:cubicBezTo>
                  <a:pt x="0" y="65101"/>
                  <a:pt x="65101" y="0"/>
                  <a:pt x="145407" y="0"/>
                </a:cubicBezTo>
                <a:lnTo>
                  <a:pt x="3045177" y="0"/>
                </a:lnTo>
                <a:cubicBezTo>
                  <a:pt x="3125483" y="0"/>
                  <a:pt x="3190584" y="65101"/>
                  <a:pt x="3190584" y="145407"/>
                </a:cubicBezTo>
                <a:lnTo>
                  <a:pt x="3190584" y="727018"/>
                </a:lnTo>
                <a:cubicBezTo>
                  <a:pt x="3190584" y="807324"/>
                  <a:pt x="3125483" y="872425"/>
                  <a:pt x="3045177" y="872425"/>
                </a:cubicBezTo>
                <a:lnTo>
                  <a:pt x="145407" y="872425"/>
                </a:lnTo>
                <a:cubicBezTo>
                  <a:pt x="65101" y="872425"/>
                  <a:pt x="0" y="807324"/>
                  <a:pt x="0" y="727018"/>
                </a:cubicBezTo>
                <a:lnTo>
                  <a:pt x="0" y="145407"/>
                </a:lnTo>
                <a:close/>
              </a:path>
            </a:pathLst>
          </a:custGeom>
          <a:solidFill>
            <a:srgbClr val="F2F9FB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308" tIns="88308" rIns="88308" bIns="88308" numCol="1" spcCol="1270" anchor="ctr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Founded in 2010 by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95904" y="2144770"/>
            <a:ext cx="4723641" cy="1076476"/>
          </a:xfrm>
          <a:custGeom>
            <a:avLst/>
            <a:gdLst>
              <a:gd name="connsiteX0" fmla="*/ 0 w 3190584"/>
              <a:gd name="connsiteY0" fmla="*/ 145407 h 872425"/>
              <a:gd name="connsiteX1" fmla="*/ 145407 w 3190584"/>
              <a:gd name="connsiteY1" fmla="*/ 0 h 872425"/>
              <a:gd name="connsiteX2" fmla="*/ 3045177 w 3190584"/>
              <a:gd name="connsiteY2" fmla="*/ 0 h 872425"/>
              <a:gd name="connsiteX3" fmla="*/ 3190584 w 3190584"/>
              <a:gd name="connsiteY3" fmla="*/ 145407 h 872425"/>
              <a:gd name="connsiteX4" fmla="*/ 3190584 w 3190584"/>
              <a:gd name="connsiteY4" fmla="*/ 727018 h 872425"/>
              <a:gd name="connsiteX5" fmla="*/ 3045177 w 3190584"/>
              <a:gd name="connsiteY5" fmla="*/ 872425 h 872425"/>
              <a:gd name="connsiteX6" fmla="*/ 145407 w 3190584"/>
              <a:gd name="connsiteY6" fmla="*/ 872425 h 872425"/>
              <a:gd name="connsiteX7" fmla="*/ 0 w 3190584"/>
              <a:gd name="connsiteY7" fmla="*/ 727018 h 872425"/>
              <a:gd name="connsiteX8" fmla="*/ 0 w 3190584"/>
              <a:gd name="connsiteY8" fmla="*/ 145407 h 87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0584" h="872425">
                <a:moveTo>
                  <a:pt x="0" y="145407"/>
                </a:moveTo>
                <a:cubicBezTo>
                  <a:pt x="0" y="65101"/>
                  <a:pt x="65101" y="0"/>
                  <a:pt x="145407" y="0"/>
                </a:cubicBezTo>
                <a:lnTo>
                  <a:pt x="3045177" y="0"/>
                </a:lnTo>
                <a:cubicBezTo>
                  <a:pt x="3125483" y="0"/>
                  <a:pt x="3190584" y="65101"/>
                  <a:pt x="3190584" y="145407"/>
                </a:cubicBezTo>
                <a:lnTo>
                  <a:pt x="3190584" y="727018"/>
                </a:lnTo>
                <a:cubicBezTo>
                  <a:pt x="3190584" y="807324"/>
                  <a:pt x="3125483" y="872425"/>
                  <a:pt x="3045177" y="872425"/>
                </a:cubicBezTo>
                <a:lnTo>
                  <a:pt x="145407" y="872425"/>
                </a:lnTo>
                <a:cubicBezTo>
                  <a:pt x="65101" y="872425"/>
                  <a:pt x="0" y="807324"/>
                  <a:pt x="0" y="727018"/>
                </a:cubicBezTo>
                <a:lnTo>
                  <a:pt x="0" y="145407"/>
                </a:lnTo>
                <a:close/>
              </a:path>
            </a:pathLst>
          </a:custGeom>
          <a:solidFill>
            <a:srgbClr val="F2F9FB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308" tIns="88308" rIns="88308" bIns="88308" numCol="1" spcCol="1270" anchor="ctr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To increase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access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to new treatments for HIV through licensing of patented medicines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95904" y="3284310"/>
            <a:ext cx="4723641" cy="1008216"/>
          </a:xfrm>
          <a:custGeom>
            <a:avLst/>
            <a:gdLst>
              <a:gd name="connsiteX0" fmla="*/ 0 w 3190584"/>
              <a:gd name="connsiteY0" fmla="*/ 145407 h 872425"/>
              <a:gd name="connsiteX1" fmla="*/ 145407 w 3190584"/>
              <a:gd name="connsiteY1" fmla="*/ 0 h 872425"/>
              <a:gd name="connsiteX2" fmla="*/ 3045177 w 3190584"/>
              <a:gd name="connsiteY2" fmla="*/ 0 h 872425"/>
              <a:gd name="connsiteX3" fmla="*/ 3190584 w 3190584"/>
              <a:gd name="connsiteY3" fmla="*/ 145407 h 872425"/>
              <a:gd name="connsiteX4" fmla="*/ 3190584 w 3190584"/>
              <a:gd name="connsiteY4" fmla="*/ 727018 h 872425"/>
              <a:gd name="connsiteX5" fmla="*/ 3045177 w 3190584"/>
              <a:gd name="connsiteY5" fmla="*/ 872425 h 872425"/>
              <a:gd name="connsiteX6" fmla="*/ 145407 w 3190584"/>
              <a:gd name="connsiteY6" fmla="*/ 872425 h 872425"/>
              <a:gd name="connsiteX7" fmla="*/ 0 w 3190584"/>
              <a:gd name="connsiteY7" fmla="*/ 727018 h 872425"/>
              <a:gd name="connsiteX8" fmla="*/ 0 w 3190584"/>
              <a:gd name="connsiteY8" fmla="*/ 145407 h 87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0584" h="872425">
                <a:moveTo>
                  <a:pt x="0" y="145407"/>
                </a:moveTo>
                <a:cubicBezTo>
                  <a:pt x="0" y="65101"/>
                  <a:pt x="65101" y="0"/>
                  <a:pt x="145407" y="0"/>
                </a:cubicBezTo>
                <a:lnTo>
                  <a:pt x="3045177" y="0"/>
                </a:lnTo>
                <a:cubicBezTo>
                  <a:pt x="3125483" y="0"/>
                  <a:pt x="3190584" y="65101"/>
                  <a:pt x="3190584" y="145407"/>
                </a:cubicBezTo>
                <a:lnTo>
                  <a:pt x="3190584" y="727018"/>
                </a:lnTo>
                <a:cubicBezTo>
                  <a:pt x="3190584" y="807324"/>
                  <a:pt x="3125483" y="872425"/>
                  <a:pt x="3045177" y="872425"/>
                </a:cubicBezTo>
                <a:lnTo>
                  <a:pt x="145407" y="872425"/>
                </a:lnTo>
                <a:cubicBezTo>
                  <a:pt x="65101" y="872425"/>
                  <a:pt x="0" y="807324"/>
                  <a:pt x="0" y="727018"/>
                </a:cubicBezTo>
                <a:lnTo>
                  <a:pt x="0" y="145407"/>
                </a:lnTo>
                <a:close/>
              </a:path>
            </a:pathLst>
          </a:custGeom>
          <a:solidFill>
            <a:srgbClr val="F2F9FB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308" tIns="88308" rIns="88308" bIns="88308" numCol="1" spcCol="1270" anchor="ctr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And facilitate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innovation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e.g. new fixed dose combinations and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paediatric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formulations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95903" y="4386532"/>
            <a:ext cx="4723641" cy="1050388"/>
          </a:xfrm>
          <a:custGeom>
            <a:avLst/>
            <a:gdLst>
              <a:gd name="connsiteX0" fmla="*/ 0 w 3190584"/>
              <a:gd name="connsiteY0" fmla="*/ 145407 h 872425"/>
              <a:gd name="connsiteX1" fmla="*/ 145407 w 3190584"/>
              <a:gd name="connsiteY1" fmla="*/ 0 h 872425"/>
              <a:gd name="connsiteX2" fmla="*/ 3045177 w 3190584"/>
              <a:gd name="connsiteY2" fmla="*/ 0 h 872425"/>
              <a:gd name="connsiteX3" fmla="*/ 3190584 w 3190584"/>
              <a:gd name="connsiteY3" fmla="*/ 145407 h 872425"/>
              <a:gd name="connsiteX4" fmla="*/ 3190584 w 3190584"/>
              <a:gd name="connsiteY4" fmla="*/ 727018 h 872425"/>
              <a:gd name="connsiteX5" fmla="*/ 3045177 w 3190584"/>
              <a:gd name="connsiteY5" fmla="*/ 872425 h 872425"/>
              <a:gd name="connsiteX6" fmla="*/ 145407 w 3190584"/>
              <a:gd name="connsiteY6" fmla="*/ 872425 h 872425"/>
              <a:gd name="connsiteX7" fmla="*/ 0 w 3190584"/>
              <a:gd name="connsiteY7" fmla="*/ 727018 h 872425"/>
              <a:gd name="connsiteX8" fmla="*/ 0 w 3190584"/>
              <a:gd name="connsiteY8" fmla="*/ 145407 h 87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0584" h="872425">
                <a:moveTo>
                  <a:pt x="0" y="145407"/>
                </a:moveTo>
                <a:cubicBezTo>
                  <a:pt x="0" y="65101"/>
                  <a:pt x="65101" y="0"/>
                  <a:pt x="145407" y="0"/>
                </a:cubicBezTo>
                <a:lnTo>
                  <a:pt x="3045177" y="0"/>
                </a:lnTo>
                <a:cubicBezTo>
                  <a:pt x="3125483" y="0"/>
                  <a:pt x="3190584" y="65101"/>
                  <a:pt x="3190584" y="145407"/>
                </a:cubicBezTo>
                <a:lnTo>
                  <a:pt x="3190584" y="727018"/>
                </a:lnTo>
                <a:cubicBezTo>
                  <a:pt x="3190584" y="807324"/>
                  <a:pt x="3125483" y="872425"/>
                  <a:pt x="3045177" y="872425"/>
                </a:cubicBezTo>
                <a:lnTo>
                  <a:pt x="145407" y="872425"/>
                </a:lnTo>
                <a:cubicBezTo>
                  <a:pt x="65101" y="872425"/>
                  <a:pt x="0" y="807324"/>
                  <a:pt x="0" y="727018"/>
                </a:cubicBezTo>
                <a:lnTo>
                  <a:pt x="0" y="145407"/>
                </a:lnTo>
                <a:close/>
              </a:path>
            </a:pathLst>
          </a:custGeom>
          <a:solidFill>
            <a:srgbClr val="F2F9FB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308" tIns="88308" rIns="88308" bIns="88308" numCol="1" spcCol="1270" anchor="ctr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 2015, expanded mandate to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Hepatitis 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and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Tuberculosis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701" y="1765116"/>
            <a:ext cx="3180035" cy="3406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117" y="1234260"/>
            <a:ext cx="1685235" cy="689414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9DFA0A28-7D17-D041-B6C1-6C4981DB8C4E}"/>
              </a:ext>
            </a:extLst>
          </p:cNvPr>
          <p:cNvSpPr/>
          <p:nvPr/>
        </p:nvSpPr>
        <p:spPr>
          <a:xfrm>
            <a:off x="495903" y="5506121"/>
            <a:ext cx="4723641" cy="1132556"/>
          </a:xfrm>
          <a:custGeom>
            <a:avLst/>
            <a:gdLst>
              <a:gd name="connsiteX0" fmla="*/ 0 w 3190584"/>
              <a:gd name="connsiteY0" fmla="*/ 145407 h 872425"/>
              <a:gd name="connsiteX1" fmla="*/ 145407 w 3190584"/>
              <a:gd name="connsiteY1" fmla="*/ 0 h 872425"/>
              <a:gd name="connsiteX2" fmla="*/ 3045177 w 3190584"/>
              <a:gd name="connsiteY2" fmla="*/ 0 h 872425"/>
              <a:gd name="connsiteX3" fmla="*/ 3190584 w 3190584"/>
              <a:gd name="connsiteY3" fmla="*/ 145407 h 872425"/>
              <a:gd name="connsiteX4" fmla="*/ 3190584 w 3190584"/>
              <a:gd name="connsiteY4" fmla="*/ 727018 h 872425"/>
              <a:gd name="connsiteX5" fmla="*/ 3045177 w 3190584"/>
              <a:gd name="connsiteY5" fmla="*/ 872425 h 872425"/>
              <a:gd name="connsiteX6" fmla="*/ 145407 w 3190584"/>
              <a:gd name="connsiteY6" fmla="*/ 872425 h 872425"/>
              <a:gd name="connsiteX7" fmla="*/ 0 w 3190584"/>
              <a:gd name="connsiteY7" fmla="*/ 727018 h 872425"/>
              <a:gd name="connsiteX8" fmla="*/ 0 w 3190584"/>
              <a:gd name="connsiteY8" fmla="*/ 145407 h 87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0584" h="872425">
                <a:moveTo>
                  <a:pt x="0" y="145407"/>
                </a:moveTo>
                <a:cubicBezTo>
                  <a:pt x="0" y="65101"/>
                  <a:pt x="65101" y="0"/>
                  <a:pt x="145407" y="0"/>
                </a:cubicBezTo>
                <a:lnTo>
                  <a:pt x="3045177" y="0"/>
                </a:lnTo>
                <a:cubicBezTo>
                  <a:pt x="3125483" y="0"/>
                  <a:pt x="3190584" y="65101"/>
                  <a:pt x="3190584" y="145407"/>
                </a:cubicBezTo>
                <a:lnTo>
                  <a:pt x="3190584" y="727018"/>
                </a:lnTo>
                <a:cubicBezTo>
                  <a:pt x="3190584" y="807324"/>
                  <a:pt x="3125483" y="872425"/>
                  <a:pt x="3045177" y="872425"/>
                </a:cubicBezTo>
                <a:lnTo>
                  <a:pt x="145407" y="872425"/>
                </a:lnTo>
                <a:cubicBezTo>
                  <a:pt x="65101" y="872425"/>
                  <a:pt x="0" y="807324"/>
                  <a:pt x="0" y="727018"/>
                </a:cubicBezTo>
                <a:lnTo>
                  <a:pt x="0" y="145407"/>
                </a:lnTo>
                <a:close/>
              </a:path>
            </a:pathLst>
          </a:custGeom>
          <a:solidFill>
            <a:srgbClr val="F2F9FB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308" tIns="88308" rIns="88308" bIns="88308" numCol="1" spcCol="1270" anchor="ctr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 2018, decision to expand to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other patented essential medicines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12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26A9B3-98E0-4121-BE37-77860AE5FE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" y="1387489"/>
            <a:ext cx="8412480" cy="22354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DAC/SOF</a:t>
            </a:r>
            <a:endParaRPr lang="en-GB" cap="none" baseline="30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17E66A-C4B8-4D0B-A4AD-44A79E5EF727}"/>
              </a:ext>
            </a:extLst>
          </p:cNvPr>
          <p:cNvSpPr/>
          <p:nvPr/>
        </p:nvSpPr>
        <p:spPr>
          <a:xfrm>
            <a:off x="320994" y="3974757"/>
            <a:ext cx="8415444" cy="2499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Currently 4 MPP licensees are developing DAC/SOF combination, of which: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filing with WHO-PQ is expected in Q3-18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three companies plan to file in the next year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approved in 3 countries and filed in another 14 countries</a:t>
            </a:r>
          </a:p>
        </p:txBody>
      </p:sp>
    </p:spTree>
    <p:extLst>
      <p:ext uri="{BB962C8B-B14F-4D97-AF65-F5344CB8AC3E}">
        <p14:creationId xmlns:p14="http://schemas.microsoft.com/office/powerpoint/2010/main" val="2741889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195655"/>
            <a:ext cx="7134225" cy="5720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cap="none" dirty="0"/>
              <a:t>DAC/SOF: Country-wise Filing Status and Plan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7BFB4E-DAEA-4F87-90D6-F0303E30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94509"/>
              </p:ext>
            </p:extLst>
          </p:nvPr>
        </p:nvGraphicFramePr>
        <p:xfrm>
          <a:off x="973667" y="1202159"/>
          <a:ext cx="2409613" cy="1715661"/>
        </p:xfrm>
        <a:graphic>
          <a:graphicData uri="http://schemas.openxmlformats.org/drawingml/2006/table">
            <a:tbl>
              <a:tblPr/>
              <a:tblGrid>
                <a:gridCol w="2409613">
                  <a:extLst>
                    <a:ext uri="{9D8B030D-6E8A-4147-A177-3AD203B41FA5}">
                      <a16:colId xmlns:a16="http://schemas.microsoft.com/office/drawing/2014/main" val="1539689779"/>
                    </a:ext>
                  </a:extLst>
                </a:gridCol>
              </a:tblGrid>
              <a:tr h="515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Approved (3)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55178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96107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Libya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99065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711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23DB89-8C42-4B83-8398-598B02382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07263"/>
              </p:ext>
            </p:extLst>
          </p:nvPr>
        </p:nvGraphicFramePr>
        <p:xfrm>
          <a:off x="4106334" y="1191630"/>
          <a:ext cx="3886200" cy="3204773"/>
        </p:xfrm>
        <a:graphic>
          <a:graphicData uri="http://schemas.openxmlformats.org/drawingml/2006/table">
            <a:tbl>
              <a:tblPr/>
              <a:tblGrid>
                <a:gridCol w="1945387">
                  <a:extLst>
                    <a:ext uri="{9D8B030D-6E8A-4147-A177-3AD203B41FA5}">
                      <a16:colId xmlns:a16="http://schemas.microsoft.com/office/drawing/2014/main" val="1689315536"/>
                    </a:ext>
                  </a:extLst>
                </a:gridCol>
                <a:gridCol w="1940813">
                  <a:extLst>
                    <a:ext uri="{9D8B030D-6E8A-4147-A177-3AD203B41FA5}">
                      <a16:colId xmlns:a16="http://schemas.microsoft.com/office/drawing/2014/main" val="1662685362"/>
                    </a:ext>
                  </a:extLst>
                </a:gridCol>
              </a:tblGrid>
              <a:tr h="563029"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Filed (14)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209756"/>
                  </a:ext>
                </a:extLst>
              </a:tr>
              <a:tr h="377392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Dominican Republic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63399"/>
                  </a:ext>
                </a:extLst>
              </a:tr>
              <a:tr h="377392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440519"/>
                  </a:ext>
                </a:extLst>
              </a:tr>
              <a:tr h="377392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  <a:endParaRPr lang="en-US" sz="160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56388"/>
                  </a:ext>
                </a:extLst>
              </a:tr>
              <a:tr h="377392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Zambia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73589"/>
                  </a:ext>
                </a:extLst>
              </a:tr>
              <a:tr h="377392">
                <a:tc>
                  <a:txBody>
                    <a:bodyPr/>
                    <a:lstStyle/>
                    <a:p>
                      <a:pPr marL="9144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Myanmar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41842"/>
                  </a:ext>
                </a:extLst>
              </a:tr>
              <a:tr h="377392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43794"/>
                  </a:ext>
                </a:extLst>
              </a:tr>
              <a:tr h="377392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Zimbabwe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426842"/>
                  </a:ext>
                </a:extLst>
              </a:tr>
            </a:tbl>
          </a:graphicData>
        </a:graphic>
      </p:graphicFrame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C99E8DD9-3F95-457A-9D80-14F42845123C}"/>
              </a:ext>
            </a:extLst>
          </p:cNvPr>
          <p:cNvSpPr/>
          <p:nvPr/>
        </p:nvSpPr>
        <p:spPr>
          <a:xfrm>
            <a:off x="622938" y="5173132"/>
            <a:ext cx="7898124" cy="7333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DAC/SOF has been filed in 17 countries, of which approval is received from 3</a:t>
            </a:r>
          </a:p>
        </p:txBody>
      </p:sp>
    </p:spTree>
    <p:extLst>
      <p:ext uri="{BB962C8B-B14F-4D97-AF65-F5344CB8AC3E}">
        <p14:creationId xmlns:p14="http://schemas.microsoft.com/office/powerpoint/2010/main" val="1543882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FDB8AD-0588-BF4E-9ECA-460EEC4E7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MPP Impact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B8BE3B-75C4-2E48-BF04-098C74B32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9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08"/>
          <p:cNvSpPr/>
          <p:nvPr/>
        </p:nvSpPr>
        <p:spPr>
          <a:xfrm>
            <a:off x="651371" y="1191988"/>
            <a:ext cx="3276000" cy="7436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rtlCol="0" anchor="ctr"/>
          <a:lstStyle/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MPP licensees distributing generics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59700" y="987194"/>
            <a:ext cx="1433858" cy="2943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128 Countries 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714725" y="1249344"/>
            <a:ext cx="3960000" cy="6862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rtlCol="0" anchor="ctr"/>
          <a:lstStyle/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Benefitted from generic competition through MPP agreements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523054" y="998577"/>
            <a:ext cx="2936525" cy="36098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146 New instances of countries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29651" y="2228590"/>
            <a:ext cx="3276000" cy="6807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rtlCol="0" anchor="ctr"/>
          <a:lstStyle/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Savings</a:t>
            </a:r>
            <a:endParaRPr lang="en-GB" sz="16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437980" y="2047535"/>
            <a:ext cx="1330970" cy="3062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$553mn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693005" y="2285946"/>
            <a:ext cx="3981720" cy="6234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rtlCol="0" anchor="ctr"/>
          <a:lstStyle/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In formulation prices after MPP agreements 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501333" y="2071275"/>
            <a:ext cx="1829771" cy="3062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89% average drop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714725" y="3212222"/>
            <a:ext cx="3981720" cy="6234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rtlCol="0" anchor="ctr"/>
          <a:lstStyle/>
          <a:p>
            <a:r>
              <a:rPr lang="en-GB" sz="16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Review and independent assurance of impact by KPMG*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84996">
            <a:off x="7828203" y="3489190"/>
            <a:ext cx="1055991" cy="270741"/>
          </a:xfrm>
          <a:prstGeom prst="rect">
            <a:avLst/>
          </a:prstGeom>
        </p:spPr>
      </p:pic>
      <p:sp>
        <p:nvSpPr>
          <p:cNvPr id="71" name="Rounded Rectangle 70"/>
          <p:cNvSpPr/>
          <p:nvPr/>
        </p:nvSpPr>
        <p:spPr>
          <a:xfrm>
            <a:off x="650636" y="3273955"/>
            <a:ext cx="3276000" cy="5198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rtlCol="0" anchor="ctr"/>
          <a:lstStyle/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Serviced by MPP licensees</a:t>
            </a:r>
            <a:endParaRPr lang="en-GB" sz="16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49268" y="3063763"/>
            <a:ext cx="2026265" cy="3516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17mn Patient-years   </a:t>
            </a:r>
          </a:p>
        </p:txBody>
      </p:sp>
      <p:sp>
        <p:nvSpPr>
          <p:cNvPr id="87" name="Title 2"/>
          <p:cNvSpPr>
            <a:spLocks noGrp="1"/>
          </p:cNvSpPr>
          <p:nvPr>
            <p:ph type="title"/>
          </p:nvPr>
        </p:nvSpPr>
        <p:spPr>
          <a:xfrm>
            <a:off x="1962150" y="195655"/>
            <a:ext cx="6924675" cy="572076"/>
          </a:xfrm>
        </p:spPr>
        <p:txBody>
          <a:bodyPr/>
          <a:lstStyle/>
          <a:p>
            <a:r>
              <a:rPr lang="en-GB" cap="none" dirty="0"/>
              <a:t>Impact of MPP Agreements Till </a:t>
            </a:r>
            <a:r>
              <a:rPr lang="en-GB" dirty="0"/>
              <a:t>Dec</a:t>
            </a:r>
            <a:r>
              <a:rPr lang="en-GB" cap="none" dirty="0"/>
              <a:t>-2017</a:t>
            </a:r>
            <a:br>
              <a:rPr lang="en-GB" cap="none" dirty="0"/>
            </a:br>
            <a:r>
              <a:rPr lang="en-GB" sz="1800" i="1" cap="none" dirty="0"/>
              <a:t>(HIV, HCV products)</a:t>
            </a:r>
            <a:endParaRPr lang="en-GB" i="1" cap="non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F8600E-BF22-4326-97C3-4BDAC0E90FAB}"/>
              </a:ext>
            </a:extLst>
          </p:cNvPr>
          <p:cNvSpPr/>
          <p:nvPr/>
        </p:nvSpPr>
        <p:spPr>
          <a:xfrm>
            <a:off x="312233" y="6583554"/>
            <a:ext cx="8362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* Available at: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https://medicinespatentpool.org/uploads/2018/06/Final-MPP-Statemen.pdf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FB1177A-77FC-4F0F-9210-5E678813D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698635"/>
              </p:ext>
            </p:extLst>
          </p:nvPr>
        </p:nvGraphicFramePr>
        <p:xfrm>
          <a:off x="437979" y="3982273"/>
          <a:ext cx="8258465" cy="260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2118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2"/>
          <p:cNvSpPr>
            <a:spLocks noGrp="1"/>
          </p:cNvSpPr>
          <p:nvPr>
            <p:ph type="title"/>
          </p:nvPr>
        </p:nvSpPr>
        <p:spPr>
          <a:xfrm>
            <a:off x="1962150" y="195655"/>
            <a:ext cx="6924675" cy="572076"/>
          </a:xfrm>
        </p:spPr>
        <p:txBody>
          <a:bodyPr/>
          <a:lstStyle/>
          <a:p>
            <a:r>
              <a:rPr lang="en-GB" cap="none" dirty="0"/>
              <a:t>Projected Impact of MPP HIV Agreements Till 2028</a:t>
            </a:r>
            <a:br>
              <a:rPr lang="en-GB" cap="none" dirty="0"/>
            </a:br>
            <a:r>
              <a:rPr lang="en-GB" sz="1800" i="1" cap="none" dirty="0"/>
              <a:t>(HIV products only)</a:t>
            </a:r>
            <a:endParaRPr lang="en-GB" i="1" cap="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47036-4619-4ADF-B826-C940AB9FDE9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51770" y="972474"/>
            <a:ext cx="8104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economic model projects the MPP will generate $6.8 billion in direct savings by 2028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AD31CA-D454-48E8-A73B-3425F070E54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1650" y="4730130"/>
            <a:ext cx="2156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$6.8 billion</a:t>
            </a:r>
          </a:p>
          <a:p>
            <a:pPr algn="ctr"/>
            <a:r>
              <a:rPr lang="en-US" sz="1200" dirty="0"/>
              <a:t>Total Direct Savings for Net Impacted PLHIVs in Expanded Territories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F8D730-5331-4875-B0A3-C19ACA9FD1A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78575" y="4976193"/>
            <a:ext cx="20498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1:130</a:t>
            </a:r>
          </a:p>
          <a:p>
            <a:pPr algn="ctr"/>
            <a:r>
              <a:rPr lang="en-US" sz="1200" dirty="0"/>
              <a:t>Cost-Benefit Ratio of MPP Operating Budget to Direct Savings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F79D79-85A4-4D70-B102-0F3E2305331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40112" y="4730130"/>
            <a:ext cx="2302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$433 million*</a:t>
            </a:r>
          </a:p>
          <a:p>
            <a:pPr algn="ctr"/>
            <a:r>
              <a:rPr lang="en-US" sz="1200" dirty="0"/>
              <a:t>Total Direct Savings for Net Impacted PLHIVs in Expanded Territories till Dec-2017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7F642B-9CF9-4E8F-A2AE-D06C6E1A35B1}"/>
              </a:ext>
            </a:extLst>
          </p:cNvPr>
          <p:cNvSpPr txBox="1"/>
          <p:nvPr/>
        </p:nvSpPr>
        <p:spPr>
          <a:xfrm>
            <a:off x="3146961" y="6347299"/>
            <a:ext cx="2908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* Calculation of actual impact (from data received by sub-licensees)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45842-E8E4-47AF-B5B0-B1EBDED9B9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4" y="1435811"/>
            <a:ext cx="8711635" cy="32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7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60" y="2048476"/>
            <a:ext cx="8043701" cy="1662431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MPP’s HIV, TB and hepatitis C activities are fully funded by: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58" y="3089220"/>
            <a:ext cx="4485504" cy="18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55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" y="0"/>
            <a:ext cx="914231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0618" y="3900520"/>
            <a:ext cx="411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Thank you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www.medicinespatentpool.org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www.medspal.org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@</a:t>
            </a:r>
            <a:r>
              <a:rPr lang="en-US" sz="2000" dirty="0" err="1">
                <a:solidFill>
                  <a:schemeClr val="bg1"/>
                </a:solidFill>
              </a:rPr>
              <a:t>MedsPatentPool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33" b="1" dirty="0">
                <a:latin typeface="+mj-lt"/>
              </a:rPr>
              <a:t>KEY FEATURES OF MPP LICENCES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1283213"/>
              </p:ext>
            </p:extLst>
          </p:nvPr>
        </p:nvGraphicFramePr>
        <p:xfrm>
          <a:off x="3001841" y="1216855"/>
          <a:ext cx="5884985" cy="513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3868"/>
            <a:ext cx="3384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6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4152" y="162183"/>
            <a:ext cx="7362825" cy="572076"/>
          </a:xfrm>
        </p:spPr>
        <p:txBody>
          <a:bodyPr/>
          <a:lstStyle/>
          <a:p>
            <a:r>
              <a:rPr lang="en-US" b="1" dirty="0"/>
              <a:t>HOW TO FIND OUT WHICH COUNTRIES ARE IN LICENCES OR HAVE PATENTS ON AN ESSENTIAL 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0" y="3503203"/>
            <a:ext cx="695028" cy="757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529" y="2311581"/>
            <a:ext cx="854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Most comprehensive source of information on the patent and licensing status of essential medicines in low and middle income countries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9551" y="3367858"/>
            <a:ext cx="2219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Patent status data from over 110 low and middle income countries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92" y="4615876"/>
            <a:ext cx="522960" cy="591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551" y="4615876"/>
            <a:ext cx="221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Covering approx. 70 medicines (over 130 formulations)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256" y="4615874"/>
            <a:ext cx="682560" cy="682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60180" y="4566357"/>
            <a:ext cx="221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Information on relevant </a:t>
            </a:r>
            <a:r>
              <a:rPr lang="en-US" sz="1600" dirty="0" err="1"/>
              <a:t>licences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882" y="3517051"/>
            <a:ext cx="710935" cy="6201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60180" y="3360589"/>
            <a:ext cx="221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exclusivity information from 15 countries</a:t>
            </a:r>
          </a:p>
        </p:txBody>
      </p:sp>
      <p:pic>
        <p:nvPicPr>
          <p:cNvPr id="13" name="Picture 12" descr="MedsPal_Logo_Blu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819" y="1326470"/>
            <a:ext cx="2936215" cy="7413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52203" y="5948085"/>
            <a:ext cx="666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tx2"/>
                </a:solidFill>
              </a:rPr>
              <a:t>www.medspal.org</a:t>
            </a:r>
            <a:endParaRPr lang="en-US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4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969" y="1181566"/>
            <a:ext cx="123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200" dirty="0">
                <a:solidFill>
                  <a:srgbClr val="75C1C0"/>
                </a:solidFill>
                <a:latin typeface="Verdana"/>
                <a:cs typeface="Verdana"/>
              </a:rPr>
              <a:t>PATENT HOLDERS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048" y="2709152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 dirty="0">
                <a:solidFill>
                  <a:srgbClr val="75C1C0"/>
                </a:solidFill>
                <a:latin typeface="Verdana"/>
                <a:cs typeface="Verdana"/>
              </a:rPr>
              <a:t>Licences</a:t>
            </a:r>
          </a:p>
        </p:txBody>
      </p:sp>
      <p:pic>
        <p:nvPicPr>
          <p:cNvPr id="5" name="Picture 4" descr="nt seal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32" y="1830881"/>
            <a:ext cx="619185" cy="24048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36826" y="1830881"/>
            <a:ext cx="0" cy="2404872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85489" y="1830881"/>
            <a:ext cx="251337" cy="0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85489" y="4221442"/>
            <a:ext cx="251337" cy="0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6826" y="3065188"/>
            <a:ext cx="792029" cy="0"/>
          </a:xfrm>
          <a:prstGeom prst="straightConnector1">
            <a:avLst/>
          </a:prstGeom>
          <a:ln>
            <a:solidFill>
              <a:srgbClr val="75C1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PPF-LOGO hopeully rgb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604" y="2497838"/>
            <a:ext cx="2114012" cy="113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3744967"/>
            <a:ext cx="77470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2766245"/>
            <a:ext cx="7747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1830881"/>
            <a:ext cx="774700" cy="571500"/>
          </a:xfrm>
          <a:prstGeom prst="rect">
            <a:avLst/>
          </a:prstGeom>
        </p:spPr>
      </p:pic>
      <p:pic>
        <p:nvPicPr>
          <p:cNvPr id="14" name="Picture 13" descr="pill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693" y="1830881"/>
            <a:ext cx="480974" cy="2404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75533" y="2524486"/>
            <a:ext cx="9412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kern="1200" dirty="0">
                <a:solidFill>
                  <a:srgbClr val="34ADD9"/>
                </a:solidFill>
                <a:latin typeface="Verdana"/>
                <a:cs typeface="Verdana"/>
              </a:rPr>
              <a:t>Sub-</a:t>
            </a:r>
          </a:p>
          <a:p>
            <a:r>
              <a:rPr lang="en-US" sz="1400" kern="1200" dirty="0">
                <a:solidFill>
                  <a:srgbClr val="34ADD9"/>
                </a:solidFill>
                <a:latin typeface="Verdana"/>
                <a:cs typeface="Verdana"/>
              </a:rPr>
              <a:t>Licences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78069" y="3056588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8069" y="2709152"/>
            <a:ext cx="93577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kern="1200" dirty="0">
                <a:solidFill>
                  <a:srgbClr val="000090"/>
                </a:solidFill>
                <a:latin typeface="Verdana"/>
                <a:cs typeface="Verdana"/>
              </a:rPr>
              <a:t>Medicines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78069" y="2137224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78069" y="4016176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7407" y="1822735"/>
            <a:ext cx="0" cy="2404872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46070" y="1822735"/>
            <a:ext cx="251337" cy="0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46070" y="4213296"/>
            <a:ext cx="251337" cy="0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97407" y="3057042"/>
            <a:ext cx="792029" cy="0"/>
          </a:xfrm>
          <a:prstGeom prst="straightConnector1">
            <a:avLst/>
          </a:prstGeom>
          <a:ln>
            <a:solidFill>
              <a:srgbClr val="34AD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78069" y="1862752"/>
            <a:ext cx="0" cy="240487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426732" y="1862752"/>
            <a:ext cx="25133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26732" y="4253313"/>
            <a:ext cx="25133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31323" y="1181566"/>
            <a:ext cx="216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200" dirty="0">
                <a:solidFill>
                  <a:srgbClr val="34ADD9"/>
                </a:solidFill>
                <a:latin typeface="Verdana"/>
                <a:cs typeface="Verdana"/>
              </a:rPr>
              <a:t>GENERIC MANUFACTURERS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1811" y="894783"/>
            <a:ext cx="1857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>
                <a:solidFill>
                  <a:srgbClr val="000090"/>
                </a:solidFill>
                <a:latin typeface="Verdana"/>
                <a:cs typeface="Verdana"/>
              </a:rPr>
              <a:t>PEOPLE </a:t>
            </a:r>
            <a:r>
              <a:rPr lang="en-US" sz="1200" b="1" dirty="0">
                <a:solidFill>
                  <a:srgbClr val="000090"/>
                </a:solidFill>
                <a:latin typeface="Verdana"/>
                <a:cs typeface="Verdana"/>
              </a:rPr>
              <a:t>NEEDING ACCESS TO MEDICINES IN DEVELOPING COUNTRIES</a:t>
            </a:r>
            <a:endParaRPr lang="en-US" sz="1200" b="1" kern="1200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479226" y="2300710"/>
            <a:ext cx="1128866" cy="54965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18890" y="4942029"/>
            <a:ext cx="115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34ADD9"/>
                </a:solidFill>
                <a:latin typeface="Arial" pitchFamily="34" charset="0"/>
                <a:cs typeface="Arial" pitchFamily="34" charset="0"/>
              </a:rPr>
              <a:t>ROYALTIES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8D6FA2-880A-4441-8489-3CE05DC59172}"/>
              </a:ext>
            </a:extLst>
          </p:cNvPr>
          <p:cNvSpPr txBox="1"/>
          <p:nvPr/>
        </p:nvSpPr>
        <p:spPr>
          <a:xfrm>
            <a:off x="2340864" y="6084808"/>
            <a:ext cx="294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The MPP is funded by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8F380E0-9C7E-A34A-A712-BF2113D908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017" y="5910150"/>
            <a:ext cx="1649145" cy="674650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2BB8C61F-E2C9-3547-B5DE-CD54DA07BFB9}"/>
              </a:ext>
            </a:extLst>
          </p:cNvPr>
          <p:cNvSpPr txBox="1">
            <a:spLocks/>
          </p:cNvSpPr>
          <p:nvPr/>
        </p:nvSpPr>
        <p:spPr>
          <a:xfrm>
            <a:off x="1347124" y="174955"/>
            <a:ext cx="7732295" cy="572076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 cap="all" baseline="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b="1" dirty="0">
                <a:latin typeface="+mj-lt"/>
                <a:cs typeface="Calibri"/>
              </a:rPr>
              <a:t>A stylized view of the </a:t>
            </a:r>
            <a:r>
              <a:rPr lang="en-US" sz="2100" b="1" dirty="0" err="1">
                <a:latin typeface="+mj-lt"/>
                <a:cs typeface="Calibri"/>
              </a:rPr>
              <a:t>mpp</a:t>
            </a:r>
            <a:r>
              <a:rPr lang="en-US" sz="2100" b="1" dirty="0">
                <a:latin typeface="+mj-lt"/>
                <a:cs typeface="Calibri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60818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969" y="1181566"/>
            <a:ext cx="123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200" dirty="0">
                <a:solidFill>
                  <a:srgbClr val="75C1C0"/>
                </a:solidFill>
                <a:latin typeface="Verdana"/>
                <a:cs typeface="Verdana"/>
              </a:rPr>
              <a:t>PATENT HOLDERS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048" y="2709152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 dirty="0">
                <a:solidFill>
                  <a:srgbClr val="75C1C0"/>
                </a:solidFill>
                <a:latin typeface="Verdana"/>
                <a:cs typeface="Verdana"/>
              </a:rPr>
              <a:t>Licences</a:t>
            </a:r>
          </a:p>
        </p:txBody>
      </p:sp>
      <p:pic>
        <p:nvPicPr>
          <p:cNvPr id="5" name="Picture 4" descr="nt seal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32" y="1830881"/>
            <a:ext cx="619185" cy="24048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36826" y="1830881"/>
            <a:ext cx="0" cy="2404872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85489" y="1830881"/>
            <a:ext cx="251337" cy="0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85489" y="4221442"/>
            <a:ext cx="251337" cy="0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6826" y="3065188"/>
            <a:ext cx="792029" cy="0"/>
          </a:xfrm>
          <a:prstGeom prst="straightConnector1">
            <a:avLst/>
          </a:prstGeom>
          <a:ln>
            <a:solidFill>
              <a:srgbClr val="75C1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PPF-LOGO hopeully rgb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604" y="2497838"/>
            <a:ext cx="2114012" cy="113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3744967"/>
            <a:ext cx="77470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2766245"/>
            <a:ext cx="7747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1830881"/>
            <a:ext cx="774700" cy="571500"/>
          </a:xfrm>
          <a:prstGeom prst="rect">
            <a:avLst/>
          </a:prstGeom>
        </p:spPr>
      </p:pic>
      <p:pic>
        <p:nvPicPr>
          <p:cNvPr id="14" name="Picture 13" descr="pill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693" y="1830881"/>
            <a:ext cx="480974" cy="2404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75533" y="2524486"/>
            <a:ext cx="9412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kern="1200" dirty="0">
                <a:solidFill>
                  <a:srgbClr val="34ADD9"/>
                </a:solidFill>
                <a:latin typeface="Verdana"/>
                <a:cs typeface="Verdana"/>
              </a:rPr>
              <a:t>Sub-</a:t>
            </a:r>
          </a:p>
          <a:p>
            <a:r>
              <a:rPr lang="en-US" sz="1400" kern="1200" dirty="0">
                <a:solidFill>
                  <a:srgbClr val="34ADD9"/>
                </a:solidFill>
                <a:latin typeface="Verdana"/>
                <a:cs typeface="Verdana"/>
              </a:rPr>
              <a:t>Licences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78069" y="3056588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8069" y="2709152"/>
            <a:ext cx="93577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kern="1200" dirty="0">
                <a:solidFill>
                  <a:srgbClr val="000090"/>
                </a:solidFill>
                <a:latin typeface="Verdana"/>
                <a:cs typeface="Verdana"/>
              </a:rPr>
              <a:t>Medicines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78069" y="2137224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78069" y="4016176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7407" y="1822735"/>
            <a:ext cx="0" cy="2404872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46070" y="1822735"/>
            <a:ext cx="251337" cy="0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46070" y="4213296"/>
            <a:ext cx="251337" cy="0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97407" y="3057042"/>
            <a:ext cx="792029" cy="0"/>
          </a:xfrm>
          <a:prstGeom prst="straightConnector1">
            <a:avLst/>
          </a:prstGeom>
          <a:ln>
            <a:solidFill>
              <a:srgbClr val="34AD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78069" y="1862752"/>
            <a:ext cx="0" cy="240487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426732" y="1862752"/>
            <a:ext cx="25133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26732" y="4253313"/>
            <a:ext cx="25133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31323" y="1181566"/>
            <a:ext cx="216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200" dirty="0">
                <a:solidFill>
                  <a:srgbClr val="34ADD9"/>
                </a:solidFill>
                <a:latin typeface="Verdana"/>
                <a:cs typeface="Verdana"/>
              </a:rPr>
              <a:t>GENERIC MANUFACTURERS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1811" y="894783"/>
            <a:ext cx="1857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>
                <a:solidFill>
                  <a:srgbClr val="000090"/>
                </a:solidFill>
                <a:latin typeface="Verdana"/>
                <a:cs typeface="Verdana"/>
              </a:rPr>
              <a:t>PEOPLE </a:t>
            </a:r>
            <a:r>
              <a:rPr lang="en-US" sz="1200" b="1" dirty="0">
                <a:solidFill>
                  <a:srgbClr val="000090"/>
                </a:solidFill>
                <a:latin typeface="Verdana"/>
                <a:cs typeface="Verdana"/>
              </a:rPr>
              <a:t>NEEDING ACCESS TO MEDICINES IN DEVELOPING COUNTRIES</a:t>
            </a:r>
            <a:endParaRPr lang="en-US" sz="1200" b="1" kern="1200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479226" y="2300710"/>
            <a:ext cx="1128866" cy="54965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18890" y="4942029"/>
            <a:ext cx="115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34ADD9"/>
                </a:solidFill>
                <a:latin typeface="Arial" pitchFamily="34" charset="0"/>
                <a:cs typeface="Arial" pitchFamily="34" charset="0"/>
              </a:rPr>
              <a:t>ROYALTIES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8D6FA2-880A-4441-8489-3CE05DC59172}"/>
              </a:ext>
            </a:extLst>
          </p:cNvPr>
          <p:cNvSpPr txBox="1"/>
          <p:nvPr/>
        </p:nvSpPr>
        <p:spPr>
          <a:xfrm>
            <a:off x="2340864" y="6084808"/>
            <a:ext cx="294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/>
              </a:rPr>
              <a:t>The MPP is funded by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8F380E0-9C7E-A34A-A712-BF2113D908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017" y="5910150"/>
            <a:ext cx="1649145" cy="67465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D287C-6A11-1B4C-85CC-8C1D1E83ED41}"/>
              </a:ext>
            </a:extLst>
          </p:cNvPr>
          <p:cNvSpPr/>
          <p:nvPr/>
        </p:nvSpPr>
        <p:spPr>
          <a:xfrm>
            <a:off x="4431322" y="894783"/>
            <a:ext cx="3109255" cy="388823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B23EF9-FE03-094E-9EFA-6DAF0F58C4C3}"/>
              </a:ext>
            </a:extLst>
          </p:cNvPr>
          <p:cNvCxnSpPr/>
          <p:nvPr/>
        </p:nvCxnSpPr>
        <p:spPr>
          <a:xfrm>
            <a:off x="7385538" y="4783015"/>
            <a:ext cx="367397" cy="436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43A7C27-1E33-614D-9A44-291A3B578928}"/>
              </a:ext>
            </a:extLst>
          </p:cNvPr>
          <p:cNvSpPr txBox="1"/>
          <p:nvPr/>
        </p:nvSpPr>
        <p:spPr>
          <a:xfrm>
            <a:off x="7221811" y="5219028"/>
            <a:ext cx="192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Objective of today’s session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D833DF6-6B3F-3F47-884B-DBE0AAB033A1}"/>
              </a:ext>
            </a:extLst>
          </p:cNvPr>
          <p:cNvSpPr txBox="1">
            <a:spLocks/>
          </p:cNvSpPr>
          <p:nvPr/>
        </p:nvSpPr>
        <p:spPr>
          <a:xfrm>
            <a:off x="1347124" y="193610"/>
            <a:ext cx="7732295" cy="572076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 cap="all" baseline="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b="1" dirty="0">
                <a:latin typeface="+mj-lt"/>
                <a:cs typeface="Calibri"/>
              </a:rPr>
              <a:t>A stylized view of the </a:t>
            </a:r>
            <a:r>
              <a:rPr lang="en-US" sz="2100" b="1" dirty="0" err="1">
                <a:latin typeface="+mj-lt"/>
                <a:cs typeface="Calibri"/>
              </a:rPr>
              <a:t>mpp</a:t>
            </a:r>
            <a:r>
              <a:rPr lang="en-US" sz="2100" b="1" dirty="0">
                <a:latin typeface="+mj-lt"/>
                <a:cs typeface="Calibri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76158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36F93-ABD1-9340-9F0C-E9810817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" y="0"/>
            <a:ext cx="9134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UNPRECEDENTED SPEED IN MAKING NEW ARVS AVAILABLE IN LMICS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55491" y="3491615"/>
            <a:ext cx="8712901" cy="341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649" y="1970475"/>
            <a:ext cx="1378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August 2013: </a:t>
            </a:r>
            <a:r>
              <a:rPr lang="en-US" sz="1600" dirty="0"/>
              <a:t>DTG approved by US FDA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2836" y="3803643"/>
            <a:ext cx="62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6296" y="3814845"/>
            <a:ext cx="62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9671" y="3792388"/>
            <a:ext cx="62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0021" y="3790727"/>
            <a:ext cx="62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2016</a:t>
            </a:r>
          </a:p>
        </p:txBody>
      </p:sp>
      <p:sp>
        <p:nvSpPr>
          <p:cNvPr id="10" name="Oval 9"/>
          <p:cNvSpPr/>
          <p:nvPr/>
        </p:nvSpPr>
        <p:spPr>
          <a:xfrm>
            <a:off x="838393" y="3542693"/>
            <a:ext cx="205409" cy="196850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3647" y="4396944"/>
            <a:ext cx="211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April 2014: </a:t>
            </a:r>
            <a:r>
              <a:rPr lang="en-US" sz="1600" dirty="0"/>
              <a:t>MPP license with </a:t>
            </a:r>
            <a:r>
              <a:rPr lang="en-US" sz="1600" dirty="0" err="1"/>
              <a:t>ViiV</a:t>
            </a:r>
            <a:r>
              <a:rPr lang="en-US" sz="1600" dirty="0"/>
              <a:t> Healthcare </a:t>
            </a:r>
          </a:p>
        </p:txBody>
      </p:sp>
      <p:sp>
        <p:nvSpPr>
          <p:cNvPr id="13" name="Oval 12"/>
          <p:cNvSpPr/>
          <p:nvPr/>
        </p:nvSpPr>
        <p:spPr>
          <a:xfrm>
            <a:off x="2294626" y="3560431"/>
            <a:ext cx="205409" cy="196850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938196" y="3125034"/>
            <a:ext cx="2" cy="29815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5083431" y="3159250"/>
            <a:ext cx="2" cy="29815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418350" y="3939069"/>
            <a:ext cx="1" cy="30777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5761564" y="3900490"/>
            <a:ext cx="0" cy="32549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1990" y="1965419"/>
            <a:ext cx="165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June 2016 </a:t>
            </a:r>
            <a:r>
              <a:rPr lang="en-US" sz="1600" dirty="0"/>
              <a:t>WHO guidelines recommend DTG in 1</a:t>
            </a:r>
            <a:r>
              <a:rPr lang="en-US" sz="1600" baseline="30000" dirty="0"/>
              <a:t>st</a:t>
            </a:r>
            <a:r>
              <a:rPr lang="en-US" sz="1600" dirty="0"/>
              <a:t> line</a:t>
            </a:r>
          </a:p>
        </p:txBody>
      </p:sp>
      <p:sp>
        <p:nvSpPr>
          <p:cNvPr id="23" name="Oval 22"/>
          <p:cNvSpPr/>
          <p:nvPr/>
        </p:nvSpPr>
        <p:spPr>
          <a:xfrm>
            <a:off x="4967472" y="3533654"/>
            <a:ext cx="205409" cy="196850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58860" y="3540537"/>
            <a:ext cx="205409" cy="196850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8209" y="4372374"/>
            <a:ext cx="200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November 2016: </a:t>
            </a:r>
          </a:p>
          <a:p>
            <a:r>
              <a:rPr lang="en-US" sz="1600" dirty="0"/>
              <a:t>First MPP licensees filed for WHO Prequalification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14921" y="3786309"/>
            <a:ext cx="62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2017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CD95C4-6393-E54A-B343-6B18ACF8EB9A}"/>
              </a:ext>
            </a:extLst>
          </p:cNvPr>
          <p:cNvSpPr/>
          <p:nvPr/>
        </p:nvSpPr>
        <p:spPr>
          <a:xfrm>
            <a:off x="7199091" y="3546883"/>
            <a:ext cx="205409" cy="196850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CC8106-6703-9840-A02F-DE90938AE197}"/>
              </a:ext>
            </a:extLst>
          </p:cNvPr>
          <p:cNvSpPr txBox="1"/>
          <p:nvPr/>
        </p:nvSpPr>
        <p:spPr>
          <a:xfrm>
            <a:off x="6795781" y="4357860"/>
            <a:ext cx="1994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August 2017: </a:t>
            </a:r>
            <a:r>
              <a:rPr lang="en-US" sz="1600" dirty="0"/>
              <a:t>First approval of new combination (TLD) from MPP licensee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2DC8854-4D3F-B842-A1EF-D5CC42A2D540}"/>
              </a:ext>
            </a:extLst>
          </p:cNvPr>
          <p:cNvCxnSpPr>
            <a:cxnSpLocks/>
          </p:cNvCxnSpPr>
          <p:nvPr/>
        </p:nvCxnSpPr>
        <p:spPr>
          <a:xfrm flipV="1">
            <a:off x="7303138" y="3877809"/>
            <a:ext cx="0" cy="32549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8B5484FF-92C5-754B-A7A6-CBC96DBE6B1B}"/>
              </a:ext>
            </a:extLst>
          </p:cNvPr>
          <p:cNvSpPr/>
          <p:nvPr/>
        </p:nvSpPr>
        <p:spPr>
          <a:xfrm>
            <a:off x="7783934" y="3540537"/>
            <a:ext cx="205409" cy="196850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D03EC3-07D8-3942-ADCE-0EEAC79D6F95}"/>
              </a:ext>
            </a:extLst>
          </p:cNvPr>
          <p:cNvCxnSpPr>
            <a:cxnSpLocks/>
          </p:cNvCxnSpPr>
          <p:nvPr/>
        </p:nvCxnSpPr>
        <p:spPr>
          <a:xfrm flipH="1">
            <a:off x="7902257" y="3156307"/>
            <a:ext cx="2" cy="29815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214F0DE-5D3C-AE4A-851E-AA3125021F4A}"/>
              </a:ext>
            </a:extLst>
          </p:cNvPr>
          <p:cNvSpPr txBox="1"/>
          <p:nvPr/>
        </p:nvSpPr>
        <p:spPr>
          <a:xfrm>
            <a:off x="7213605" y="1957557"/>
            <a:ext cx="1930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Sept 2017</a:t>
            </a:r>
            <a:endParaRPr lang="en-US" sz="1600" dirty="0"/>
          </a:p>
          <a:p>
            <a:r>
              <a:rPr lang="en-US" sz="1600" dirty="0"/>
              <a:t>Price of USD 75 announced for TLD combination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E53D7D-3CB8-154A-A348-B687BBA0942E}"/>
              </a:ext>
            </a:extLst>
          </p:cNvPr>
          <p:cNvSpPr/>
          <p:nvPr/>
        </p:nvSpPr>
        <p:spPr>
          <a:xfrm>
            <a:off x="155491" y="5962040"/>
            <a:ext cx="8852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2"/>
                </a:solidFill>
              </a:rPr>
              <a:t>4 years from originator approval to availability of a new fixed dose combination (“TLD”) from multiple suppliers at affordable prices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F1B104-E996-4A4D-99CB-84D97A8E26AF}"/>
              </a:ext>
            </a:extLst>
          </p:cNvPr>
          <p:cNvSpPr/>
          <p:nvPr/>
        </p:nvSpPr>
        <p:spPr>
          <a:xfrm>
            <a:off x="347649" y="997368"/>
            <a:ext cx="8852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THE CASE OF DOLUTEGRAVIR</a:t>
            </a:r>
          </a:p>
        </p:txBody>
      </p:sp>
    </p:spTree>
    <p:extLst>
      <p:ext uri="{BB962C8B-B14F-4D97-AF65-F5344CB8AC3E}">
        <p14:creationId xmlns:p14="http://schemas.microsoft.com/office/powerpoint/2010/main" val="2444611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HQoPx4e0Glt3FYM.fM7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xSxSmjhEehpyU5T9gz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6T0BZMqUW6VgRlnwWV5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2O965vjUmArOlMWZA6Hg"/>
</p:tagLst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Template.pot</Template>
  <TotalTime>55656</TotalTime>
  <Words>1770</Words>
  <Application>Microsoft Macintosh PowerPoint</Application>
  <PresentationFormat>On-screen Show (4:3)</PresentationFormat>
  <Paragraphs>372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Trebuchet MS</vt:lpstr>
      <vt:lpstr>Verdana</vt:lpstr>
      <vt:lpstr>Wingdings 3</vt:lpstr>
      <vt:lpstr>Presentation Template</vt:lpstr>
      <vt:lpstr>Accelerating Access to new WHO-Recommended Generic Medicines and Formulations  Esteban Burrone and Aastha Gupta Medicines Patent Pool  July 2018</vt:lpstr>
      <vt:lpstr>CONTEXT FOR THIS SESSION</vt:lpstr>
      <vt:lpstr>WHAT IS THE MEDICINES PATENT POOL ?</vt:lpstr>
      <vt:lpstr>KEY FEATURES OF MPP LICENCES</vt:lpstr>
      <vt:lpstr>HOW TO FIND OUT WHICH COUNTRIES ARE IN LICENCES OR HAVE PATENTS ON AN ESSENTIAL MEDICINE</vt:lpstr>
      <vt:lpstr>PowerPoint Presentation</vt:lpstr>
      <vt:lpstr>PowerPoint Presentation</vt:lpstr>
      <vt:lpstr>PowerPoint Presentation</vt:lpstr>
      <vt:lpstr>UNPRECEDENTED SPEED IN MAKING NEW ARVS AVAILABLE IN LMICS</vt:lpstr>
      <vt:lpstr>MPP’s Partnership with Patent Holders</vt:lpstr>
      <vt:lpstr>Snapshot of MPP Sub-Licences</vt:lpstr>
      <vt:lpstr>Triangle Charts: A Snapshot</vt:lpstr>
      <vt:lpstr>Triangle Charts Explained (1/5) </vt:lpstr>
      <vt:lpstr>Triangle Charts Explained (2/5) </vt:lpstr>
      <vt:lpstr>Triangle Charts Explained (3/5) </vt:lpstr>
      <vt:lpstr>Triangle Charts Explained (4/5) </vt:lpstr>
      <vt:lpstr>Triangle Charts Explained (5/5) </vt:lpstr>
      <vt:lpstr>PowerPoint Presentation</vt:lpstr>
      <vt:lpstr>DTG 50mg</vt:lpstr>
      <vt:lpstr>DTG 50mg: Country-wise Filing Status</vt:lpstr>
      <vt:lpstr>DTG 50mg Dispersible Tablets </vt:lpstr>
      <vt:lpstr>TDF/3TC/DTG (tenofovir disoproxil/lamivudine/dolutegravir)</vt:lpstr>
      <vt:lpstr>TDF/3TC/DTG: Country-wise Filing Status</vt:lpstr>
      <vt:lpstr>TAF/FTC/DTG (Tenofovir alafenamide/emtricitabine/dolutegravir)</vt:lpstr>
      <vt:lpstr>PowerPoint Presentation</vt:lpstr>
      <vt:lpstr>Paediatric Projects1</vt:lpstr>
      <vt:lpstr>PowerPoint Presentation</vt:lpstr>
      <vt:lpstr>DAC 30mg and 60mg</vt:lpstr>
      <vt:lpstr>DAC 30mg &amp; 60mg: Country-wise Filing Status</vt:lpstr>
      <vt:lpstr>DAC/SOF</vt:lpstr>
      <vt:lpstr>DAC/SOF: Country-wise Filing Status and Plan</vt:lpstr>
      <vt:lpstr>MPP Impact</vt:lpstr>
      <vt:lpstr>Impact of MPP Agreements Till Dec-2017 (HIV, HCV products)</vt:lpstr>
      <vt:lpstr>Projected Impact of MPP HIV Agreements Till 2028 (HIV products only)</vt:lpstr>
      <vt:lpstr>PowerPoint Presentation</vt:lpstr>
      <vt:lpstr>PowerPoint Presentation</vt:lpstr>
    </vt:vector>
  </TitlesOfParts>
  <Company>Medicines Patent Pool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Medicines Patent Pool</dc:title>
  <dc:creator>Aastha Gupta</dc:creator>
  <cp:lastModifiedBy>Esteban</cp:lastModifiedBy>
  <cp:revision>1532</cp:revision>
  <cp:lastPrinted>2016-04-21T15:14:00Z</cp:lastPrinted>
  <dcterms:created xsi:type="dcterms:W3CDTF">2011-02-07T11:45:36Z</dcterms:created>
  <dcterms:modified xsi:type="dcterms:W3CDTF">2018-07-24T14:55:51Z</dcterms:modified>
</cp:coreProperties>
</file>