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28" d="100"/>
          <a:sy n="128" d="100"/>
        </p:scale>
        <p:origin x="14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4DF97C-DF0B-4B1B-A52A-A08885B50DF2}"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173927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DF97C-DF0B-4B1B-A52A-A08885B50DF2}"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146877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DF97C-DF0B-4B1B-A52A-A08885B50DF2}"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97540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DF97C-DF0B-4B1B-A52A-A08885B50DF2}"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223605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4DF97C-DF0B-4B1B-A52A-A08885B50DF2}"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307449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4DF97C-DF0B-4B1B-A52A-A08885B50DF2}"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195206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4DF97C-DF0B-4B1B-A52A-A08885B50DF2}" type="datetimeFigureOut">
              <a:rPr lang="en-US" smtClean="0"/>
              <a:t>11/13/19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304837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4DF97C-DF0B-4B1B-A52A-A08885B50DF2}"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367525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DF97C-DF0B-4B1B-A52A-A08885B50DF2}" type="datetimeFigureOut">
              <a:rPr lang="en-US" smtClean="0"/>
              <a:t>11/13/19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376657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4DF97C-DF0B-4B1B-A52A-A08885B50DF2}"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149391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4DF97C-DF0B-4B1B-A52A-A08885B50DF2}"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9B7BE-F4C4-4CBC-9676-52E4A0CC73DF}" type="slidenum">
              <a:rPr lang="en-US" smtClean="0"/>
              <a:t>‹#›</a:t>
            </a:fld>
            <a:endParaRPr lang="en-US"/>
          </a:p>
        </p:txBody>
      </p:sp>
    </p:spTree>
    <p:extLst>
      <p:ext uri="{BB962C8B-B14F-4D97-AF65-F5344CB8AC3E}">
        <p14:creationId xmlns:p14="http://schemas.microsoft.com/office/powerpoint/2010/main" val="3443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DF97C-DF0B-4B1B-A52A-A08885B50DF2}" type="datetimeFigureOut">
              <a:rPr lang="en-US" smtClean="0"/>
              <a:t>11/13/19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9B7BE-F4C4-4CBC-9676-52E4A0CC73DF}" type="slidenum">
              <a:rPr lang="en-US" smtClean="0"/>
              <a:t>‹#›</a:t>
            </a:fld>
            <a:endParaRPr lang="en-US"/>
          </a:p>
        </p:txBody>
      </p:sp>
    </p:spTree>
    <p:extLst>
      <p:ext uri="{BB962C8B-B14F-4D97-AF65-F5344CB8AC3E}">
        <p14:creationId xmlns:p14="http://schemas.microsoft.com/office/powerpoint/2010/main" val="1102626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94708F-EBE1-4C49-936B-B474F964B293}"/>
              </a:ext>
            </a:extLst>
          </p:cNvPr>
          <p:cNvSpPr/>
          <p:nvPr/>
        </p:nvSpPr>
        <p:spPr>
          <a:xfrm>
            <a:off x="5719395" y="1424354"/>
            <a:ext cx="3217985" cy="1626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3. Non-blinded  (NB) team: </a:t>
            </a:r>
            <a:r>
              <a:rPr lang="en-US" sz="1050" dirty="0"/>
              <a:t>receives notification that application is submitted (via email and website notification). NB team reviews app to ensure application is complete, redacts all documents for any details which would reveal Gx identity. If NB team has any questions, submits Q's to Gx via website directly on application form. Gx responds accordingly. NB team notified upon receipt. </a:t>
            </a:r>
            <a:r>
              <a:rPr lang="en-US" sz="1050" b="1" dirty="0"/>
              <a:t>NB team is the only point of contact with Gx</a:t>
            </a:r>
          </a:p>
        </p:txBody>
      </p:sp>
      <p:sp>
        <p:nvSpPr>
          <p:cNvPr id="5" name="Flowchart: Decision 4">
            <a:extLst>
              <a:ext uri="{FF2B5EF4-FFF2-40B4-BE49-F238E27FC236}">
                <a16:creationId xmlns:a16="http://schemas.microsoft.com/office/drawing/2014/main" id="{9663C7C7-03E0-4BEF-A3AF-D680E544F755}"/>
              </a:ext>
            </a:extLst>
          </p:cNvPr>
          <p:cNvSpPr/>
          <p:nvPr/>
        </p:nvSpPr>
        <p:spPr>
          <a:xfrm>
            <a:off x="272562" y="1006718"/>
            <a:ext cx="2514600" cy="1033097"/>
          </a:xfrm>
          <a:prstGeom prst="flowChartDecision">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a:t>1. EOI applicant (Gx) fills in application and attaches required files</a:t>
            </a:r>
          </a:p>
        </p:txBody>
      </p:sp>
      <p:cxnSp>
        <p:nvCxnSpPr>
          <p:cNvPr id="7" name="Connector: Elbow 6">
            <a:extLst>
              <a:ext uri="{FF2B5EF4-FFF2-40B4-BE49-F238E27FC236}">
                <a16:creationId xmlns:a16="http://schemas.microsoft.com/office/drawing/2014/main" id="{3F800D66-6A69-4ADB-A6DD-EC4C36BE361D}"/>
              </a:ext>
            </a:extLst>
          </p:cNvPr>
          <p:cNvCxnSpPr>
            <a:cxnSpLocks/>
            <a:stCxn id="4" idx="0"/>
            <a:endCxn id="5" idx="0"/>
          </p:cNvCxnSpPr>
          <p:nvPr/>
        </p:nvCxnSpPr>
        <p:spPr>
          <a:xfrm rot="16200000" flipV="1">
            <a:off x="4220307" y="-1683727"/>
            <a:ext cx="417636" cy="5798526"/>
          </a:xfrm>
          <a:prstGeom prst="bentConnector3">
            <a:avLst>
              <a:gd name="adj1" fmla="val 15473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5D35679A-A04E-41B6-9DC9-8000165E1BDB}"/>
              </a:ext>
            </a:extLst>
          </p:cNvPr>
          <p:cNvCxnSpPr>
            <a:cxnSpLocks/>
            <a:stCxn id="5" idx="2"/>
            <a:endCxn id="4" idx="1"/>
          </p:cNvCxnSpPr>
          <p:nvPr/>
        </p:nvCxnSpPr>
        <p:spPr>
          <a:xfrm rot="16200000" flipH="1">
            <a:off x="3525715" y="43961"/>
            <a:ext cx="197827" cy="418953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id="{0BFCB912-D9E4-458E-A075-F6919658A293}"/>
              </a:ext>
            </a:extLst>
          </p:cNvPr>
          <p:cNvSpPr/>
          <p:nvPr/>
        </p:nvSpPr>
        <p:spPr>
          <a:xfrm>
            <a:off x="5653452" y="4699534"/>
            <a:ext cx="3283928" cy="1824357"/>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b="1" dirty="0"/>
              <a:t>7. Blinded team</a:t>
            </a:r>
            <a:r>
              <a:rPr lang="en-US" sz="1050" dirty="0"/>
              <a:t>: 4 individuals who review application independently and then discuss together offline. One member of the blinded is a group leader and consolidates feedback. If question arise, group leader consolidates all questions and submits them on the portal, questions are sent to NB team, who submits them to Gx.  Once answers are received, NB team relays them back to blinded team (redacted). Only group leader of blinded team is able to submit questions directly on the portal and capable of interaction with NB team.</a:t>
            </a:r>
          </a:p>
        </p:txBody>
      </p:sp>
      <p:cxnSp>
        <p:nvCxnSpPr>
          <p:cNvPr id="31" name="Straight Arrow Connector 30">
            <a:extLst>
              <a:ext uri="{FF2B5EF4-FFF2-40B4-BE49-F238E27FC236}">
                <a16:creationId xmlns:a16="http://schemas.microsoft.com/office/drawing/2014/main" id="{A87E9BB4-9081-4BC1-94D7-BA2E2727A3E4}"/>
              </a:ext>
            </a:extLst>
          </p:cNvPr>
          <p:cNvCxnSpPr>
            <a:cxnSpLocks/>
            <a:stCxn id="4" idx="2"/>
          </p:cNvCxnSpPr>
          <p:nvPr/>
        </p:nvCxnSpPr>
        <p:spPr>
          <a:xfrm>
            <a:off x="7328388" y="3050930"/>
            <a:ext cx="0" cy="1573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24A49B6-B4F4-4C5F-A2B6-AD75D98F68B3}"/>
              </a:ext>
            </a:extLst>
          </p:cNvPr>
          <p:cNvSpPr txBox="1"/>
          <p:nvPr/>
        </p:nvSpPr>
        <p:spPr>
          <a:xfrm>
            <a:off x="7365757" y="3239965"/>
            <a:ext cx="1162782" cy="1200329"/>
          </a:xfrm>
          <a:prstGeom prst="rect">
            <a:avLst/>
          </a:prstGeom>
          <a:noFill/>
        </p:spPr>
        <p:txBody>
          <a:bodyPr wrap="square" rtlCol="0">
            <a:spAutoFit/>
          </a:bodyPr>
          <a:lstStyle/>
          <a:p>
            <a:r>
              <a:rPr lang="en-US" sz="900" dirty="0"/>
              <a:t>6. Once redaction by non-blinded team is complete, all questions answered, non-blinded team submits application to blinded team for review</a:t>
            </a:r>
          </a:p>
        </p:txBody>
      </p:sp>
      <p:sp>
        <p:nvSpPr>
          <p:cNvPr id="41" name="Pentagon 40">
            <a:extLst>
              <a:ext uri="{FF2B5EF4-FFF2-40B4-BE49-F238E27FC236}">
                <a16:creationId xmlns:a16="http://schemas.microsoft.com/office/drawing/2014/main" id="{45A1A6CE-F39F-4AF4-A2EF-3E8CCB3589C1}"/>
              </a:ext>
            </a:extLst>
          </p:cNvPr>
          <p:cNvSpPr/>
          <p:nvPr/>
        </p:nvSpPr>
        <p:spPr>
          <a:xfrm>
            <a:off x="140675" y="4070863"/>
            <a:ext cx="3121267" cy="2453028"/>
          </a:xfrm>
          <a:prstGeom prst="pent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dirty="0"/>
              <a:t>10. Manager team consists of 3 individuals. All three will receive the recommendation from the blinded team. Mangers meet offline to discuss application. They each then submit their final approval or rejection on the portal (approve/reject button) (TBD if ED submits the final recommendation or all three managers do). </a:t>
            </a:r>
          </a:p>
        </p:txBody>
      </p:sp>
      <p:cxnSp>
        <p:nvCxnSpPr>
          <p:cNvPr id="43" name="Straight Arrow Connector 42">
            <a:extLst>
              <a:ext uri="{FF2B5EF4-FFF2-40B4-BE49-F238E27FC236}">
                <a16:creationId xmlns:a16="http://schemas.microsoft.com/office/drawing/2014/main" id="{EC82C11F-34DD-4EF0-88C5-82F7C1C2CB34}"/>
              </a:ext>
            </a:extLst>
          </p:cNvPr>
          <p:cNvCxnSpPr>
            <a:cxnSpLocks/>
          </p:cNvCxnSpPr>
          <p:nvPr/>
        </p:nvCxnSpPr>
        <p:spPr>
          <a:xfrm flipH="1">
            <a:off x="3300414" y="5024804"/>
            <a:ext cx="2350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A6B3510-9B04-4F8A-8998-D19DDE725339}"/>
              </a:ext>
            </a:extLst>
          </p:cNvPr>
          <p:cNvSpPr txBox="1"/>
          <p:nvPr/>
        </p:nvSpPr>
        <p:spPr>
          <a:xfrm>
            <a:off x="3355365" y="527481"/>
            <a:ext cx="2028824" cy="230832"/>
          </a:xfrm>
          <a:prstGeom prst="rect">
            <a:avLst/>
          </a:prstGeom>
          <a:noFill/>
        </p:spPr>
        <p:txBody>
          <a:bodyPr wrap="square" rtlCol="0">
            <a:spAutoFit/>
          </a:bodyPr>
          <a:lstStyle/>
          <a:p>
            <a:r>
              <a:rPr lang="en-US" sz="900" dirty="0"/>
              <a:t>4. NB team sends questions to Gx</a:t>
            </a:r>
          </a:p>
        </p:txBody>
      </p:sp>
      <p:sp>
        <p:nvSpPr>
          <p:cNvPr id="45" name="TextBox 44">
            <a:extLst>
              <a:ext uri="{FF2B5EF4-FFF2-40B4-BE49-F238E27FC236}">
                <a16:creationId xmlns:a16="http://schemas.microsoft.com/office/drawing/2014/main" id="{BF481105-63FA-4FED-9702-B986FC923695}"/>
              </a:ext>
            </a:extLst>
          </p:cNvPr>
          <p:cNvSpPr txBox="1"/>
          <p:nvPr/>
        </p:nvSpPr>
        <p:spPr>
          <a:xfrm>
            <a:off x="2787162" y="1965061"/>
            <a:ext cx="2409092" cy="230832"/>
          </a:xfrm>
          <a:prstGeom prst="rect">
            <a:avLst/>
          </a:prstGeom>
          <a:noFill/>
        </p:spPr>
        <p:txBody>
          <a:bodyPr wrap="square" rtlCol="0">
            <a:spAutoFit/>
          </a:bodyPr>
          <a:lstStyle/>
          <a:p>
            <a:r>
              <a:rPr lang="en-US" sz="900" dirty="0"/>
              <a:t>2. Gx application is submitted to NB team</a:t>
            </a:r>
          </a:p>
        </p:txBody>
      </p:sp>
      <p:cxnSp>
        <p:nvCxnSpPr>
          <p:cNvPr id="47" name="Connector: Elbow 46">
            <a:extLst>
              <a:ext uri="{FF2B5EF4-FFF2-40B4-BE49-F238E27FC236}">
                <a16:creationId xmlns:a16="http://schemas.microsoft.com/office/drawing/2014/main" id="{D0C69111-42AC-4A80-B16C-AC8E809579DC}"/>
              </a:ext>
            </a:extLst>
          </p:cNvPr>
          <p:cNvCxnSpPr>
            <a:cxnSpLocks/>
            <a:stCxn id="5" idx="0"/>
          </p:cNvCxnSpPr>
          <p:nvPr/>
        </p:nvCxnSpPr>
        <p:spPr>
          <a:xfrm rot="16200000" flipH="1">
            <a:off x="4160959" y="-1624379"/>
            <a:ext cx="417636" cy="5679830"/>
          </a:xfrm>
          <a:prstGeom prst="bentConnector4">
            <a:avLst>
              <a:gd name="adj1" fmla="val -2105"/>
              <a:gd name="adj2" fmla="val 99922"/>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91FF90D-A8AC-4F7F-9D8D-4A44F182591B}"/>
              </a:ext>
            </a:extLst>
          </p:cNvPr>
          <p:cNvSpPr txBox="1"/>
          <p:nvPr/>
        </p:nvSpPr>
        <p:spPr>
          <a:xfrm>
            <a:off x="3364158" y="958320"/>
            <a:ext cx="2028824" cy="230832"/>
          </a:xfrm>
          <a:prstGeom prst="rect">
            <a:avLst/>
          </a:prstGeom>
          <a:noFill/>
        </p:spPr>
        <p:txBody>
          <a:bodyPr wrap="square" rtlCol="0">
            <a:spAutoFit/>
          </a:bodyPr>
          <a:lstStyle/>
          <a:p>
            <a:r>
              <a:rPr lang="en-US" sz="900" dirty="0"/>
              <a:t>5. Gx sends responses to NB team</a:t>
            </a:r>
          </a:p>
        </p:txBody>
      </p:sp>
      <p:cxnSp>
        <p:nvCxnSpPr>
          <p:cNvPr id="53" name="Straight Arrow Connector 52">
            <a:extLst>
              <a:ext uri="{FF2B5EF4-FFF2-40B4-BE49-F238E27FC236}">
                <a16:creationId xmlns:a16="http://schemas.microsoft.com/office/drawing/2014/main" id="{81ABA59E-5670-41F6-B266-4E30AAD5D28A}"/>
              </a:ext>
            </a:extLst>
          </p:cNvPr>
          <p:cNvCxnSpPr>
            <a:cxnSpLocks/>
          </p:cNvCxnSpPr>
          <p:nvPr/>
        </p:nvCxnSpPr>
        <p:spPr>
          <a:xfrm flipV="1">
            <a:off x="6989885" y="3050930"/>
            <a:ext cx="0" cy="1648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2564D526-5C8B-484C-BE96-443498099CE4}"/>
              </a:ext>
            </a:extLst>
          </p:cNvPr>
          <p:cNvSpPr txBox="1"/>
          <p:nvPr/>
        </p:nvSpPr>
        <p:spPr>
          <a:xfrm>
            <a:off x="5882060" y="3303596"/>
            <a:ext cx="1205639" cy="1200329"/>
          </a:xfrm>
          <a:prstGeom prst="rect">
            <a:avLst/>
          </a:prstGeom>
          <a:noFill/>
        </p:spPr>
        <p:txBody>
          <a:bodyPr wrap="square" rtlCol="0">
            <a:spAutoFit/>
          </a:bodyPr>
          <a:lstStyle/>
          <a:p>
            <a:r>
              <a:rPr lang="en-US" sz="900" dirty="0"/>
              <a:t>8. Blinded team group leader consolidates all questions for Gx and submits them on the portal, questions are sent to NB team, who submits them to Gx</a:t>
            </a:r>
          </a:p>
        </p:txBody>
      </p:sp>
      <p:sp>
        <p:nvSpPr>
          <p:cNvPr id="58" name="TextBox 57">
            <a:extLst>
              <a:ext uri="{FF2B5EF4-FFF2-40B4-BE49-F238E27FC236}">
                <a16:creationId xmlns:a16="http://schemas.microsoft.com/office/drawing/2014/main" id="{E8B90A3B-CDDC-4BAD-9E71-656F20692518}"/>
              </a:ext>
            </a:extLst>
          </p:cNvPr>
          <p:cNvSpPr txBox="1"/>
          <p:nvPr/>
        </p:nvSpPr>
        <p:spPr>
          <a:xfrm>
            <a:off x="3198751" y="5103674"/>
            <a:ext cx="2452503" cy="1754326"/>
          </a:xfrm>
          <a:prstGeom prst="rect">
            <a:avLst/>
          </a:prstGeom>
          <a:noFill/>
        </p:spPr>
        <p:txBody>
          <a:bodyPr wrap="square" rtlCol="0">
            <a:spAutoFit/>
          </a:bodyPr>
          <a:lstStyle/>
          <a:p>
            <a:pPr lvl="0" algn="ctr"/>
            <a:r>
              <a:rPr lang="en-US" sz="900" dirty="0"/>
              <a:t>9. Once all questions by blinded team are answered, blinded team formulates their recommendation &amp; creates a presentation/document summarizing their recommendation (approve reject) for each application. The blinded team leader uploads the document and submits to managers. When submitting to managers, there is a approve/reject button. In addition to sending the recommendation document, the system will notify the managers the identity of the applicant. </a:t>
            </a:r>
          </a:p>
        </p:txBody>
      </p:sp>
      <p:cxnSp>
        <p:nvCxnSpPr>
          <p:cNvPr id="61" name="Connector: Elbow 60">
            <a:extLst>
              <a:ext uri="{FF2B5EF4-FFF2-40B4-BE49-F238E27FC236}">
                <a16:creationId xmlns:a16="http://schemas.microsoft.com/office/drawing/2014/main" id="{DDE1C21F-8571-46B0-A43A-3AEEF04F2C05}"/>
              </a:ext>
            </a:extLst>
          </p:cNvPr>
          <p:cNvCxnSpPr>
            <a:cxnSpLocks/>
            <a:stCxn id="41" idx="0"/>
          </p:cNvCxnSpPr>
          <p:nvPr/>
        </p:nvCxnSpPr>
        <p:spPr>
          <a:xfrm rot="5400000" flipH="1" flipV="1">
            <a:off x="3082790" y="1502398"/>
            <a:ext cx="1186984" cy="394994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1751C6E-CB03-4DC8-9143-6964563B8A98}"/>
              </a:ext>
            </a:extLst>
          </p:cNvPr>
          <p:cNvSpPr txBox="1"/>
          <p:nvPr/>
        </p:nvSpPr>
        <p:spPr>
          <a:xfrm>
            <a:off x="1970578" y="2898015"/>
            <a:ext cx="2659670" cy="230832"/>
          </a:xfrm>
          <a:prstGeom prst="rect">
            <a:avLst/>
          </a:prstGeom>
          <a:noFill/>
        </p:spPr>
        <p:txBody>
          <a:bodyPr wrap="square" rtlCol="0">
            <a:spAutoFit/>
          </a:bodyPr>
          <a:lstStyle/>
          <a:p>
            <a:r>
              <a:rPr lang="en-US" sz="900" dirty="0"/>
              <a:t>11. NB team is notified of final recommendation. </a:t>
            </a:r>
          </a:p>
        </p:txBody>
      </p:sp>
      <p:cxnSp>
        <p:nvCxnSpPr>
          <p:cNvPr id="65" name="Connector: Elbow 64">
            <a:extLst>
              <a:ext uri="{FF2B5EF4-FFF2-40B4-BE49-F238E27FC236}">
                <a16:creationId xmlns:a16="http://schemas.microsoft.com/office/drawing/2014/main" id="{B78F0C55-749A-468C-8505-2B06A99BC5D0}"/>
              </a:ext>
            </a:extLst>
          </p:cNvPr>
          <p:cNvCxnSpPr>
            <a:cxnSpLocks/>
          </p:cNvCxnSpPr>
          <p:nvPr/>
        </p:nvCxnSpPr>
        <p:spPr>
          <a:xfrm rot="10800000">
            <a:off x="949570" y="1847588"/>
            <a:ext cx="4701687" cy="895615"/>
          </a:xfrm>
          <a:prstGeom prst="bentConnector3">
            <a:avLst>
              <a:gd name="adj1" fmla="val 100117"/>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6F0F077-4CCF-45CA-A6FB-7FFC758CEF5A}"/>
              </a:ext>
            </a:extLst>
          </p:cNvPr>
          <p:cNvSpPr txBox="1"/>
          <p:nvPr/>
        </p:nvSpPr>
        <p:spPr>
          <a:xfrm>
            <a:off x="1951892" y="2549769"/>
            <a:ext cx="3244362" cy="230832"/>
          </a:xfrm>
          <a:prstGeom prst="rect">
            <a:avLst/>
          </a:prstGeom>
          <a:noFill/>
        </p:spPr>
        <p:txBody>
          <a:bodyPr wrap="square" rtlCol="0">
            <a:spAutoFit/>
          </a:bodyPr>
          <a:lstStyle/>
          <a:p>
            <a:r>
              <a:rPr lang="en-US" sz="900" dirty="0"/>
              <a:t>12. NB team notifies Gx of approval/rejection of applications</a:t>
            </a:r>
          </a:p>
        </p:txBody>
      </p:sp>
    </p:spTree>
    <p:extLst>
      <p:ext uri="{BB962C8B-B14F-4D97-AF65-F5344CB8AC3E}">
        <p14:creationId xmlns:p14="http://schemas.microsoft.com/office/powerpoint/2010/main" val="4030930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430</Words>
  <Application>Microsoft Macintosh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Barron Moak</dc:creator>
  <cp:lastModifiedBy>Andrew Goldman</cp:lastModifiedBy>
  <cp:revision>4</cp:revision>
  <dcterms:created xsi:type="dcterms:W3CDTF">2019-10-21T08:27:46Z</dcterms:created>
  <dcterms:modified xsi:type="dcterms:W3CDTF">2019-11-13T15:14:47Z</dcterms:modified>
</cp:coreProperties>
</file>